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7"/>
  </p:notesMasterIdLst>
  <p:sldIdLst>
    <p:sldId id="257" r:id="rId3"/>
    <p:sldId id="356" r:id="rId4"/>
    <p:sldId id="443" r:id="rId5"/>
    <p:sldId id="444" r:id="rId6"/>
    <p:sldId id="475" r:id="rId7"/>
    <p:sldId id="464" r:id="rId8"/>
    <p:sldId id="465" r:id="rId9"/>
    <p:sldId id="466" r:id="rId10"/>
    <p:sldId id="467" r:id="rId11"/>
    <p:sldId id="292" r:id="rId12"/>
    <p:sldId id="357" r:id="rId13"/>
    <p:sldId id="445" r:id="rId14"/>
    <p:sldId id="446" r:id="rId15"/>
    <p:sldId id="447" r:id="rId16"/>
    <p:sldId id="463" r:id="rId17"/>
    <p:sldId id="448" r:id="rId18"/>
    <p:sldId id="449" r:id="rId19"/>
    <p:sldId id="450" r:id="rId20"/>
    <p:sldId id="456" r:id="rId21"/>
    <p:sldId id="457" r:id="rId22"/>
    <p:sldId id="458" r:id="rId23"/>
    <p:sldId id="459" r:id="rId24"/>
    <p:sldId id="460" r:id="rId25"/>
    <p:sldId id="461" r:id="rId26"/>
    <p:sldId id="480" r:id="rId27"/>
    <p:sldId id="490" r:id="rId28"/>
    <p:sldId id="491" r:id="rId29"/>
    <p:sldId id="492" r:id="rId30"/>
    <p:sldId id="493" r:id="rId31"/>
    <p:sldId id="494" r:id="rId32"/>
    <p:sldId id="462" r:id="rId33"/>
    <p:sldId id="477" r:id="rId34"/>
    <p:sldId id="442" r:id="rId35"/>
    <p:sldId id="355" r:id="rId36"/>
  </p:sldIdLst>
  <p:sldSz cx="12192000" cy="6858000"/>
  <p:notesSz cx="6797675" cy="9928225"/>
  <p:defaultTextStyle>
    <a:defPPr>
      <a:defRPr lang="en-US"/>
    </a:defPPr>
    <a:lvl1pPr marL="0" algn="l" defTabSz="914340" rtl="0" eaLnBrk="1" latinLnBrk="0" hangingPunct="1">
      <a:defRPr sz="1900" kern="1200">
        <a:solidFill>
          <a:schemeClr val="tx1"/>
        </a:solidFill>
        <a:latin typeface="+mn-lt"/>
        <a:ea typeface="+mn-ea"/>
        <a:cs typeface="+mn-cs"/>
      </a:defRPr>
    </a:lvl1pPr>
    <a:lvl2pPr marL="457171" algn="l" defTabSz="914340" rtl="0" eaLnBrk="1" latinLnBrk="0" hangingPunct="1">
      <a:defRPr sz="1900" kern="1200">
        <a:solidFill>
          <a:schemeClr val="tx1"/>
        </a:solidFill>
        <a:latin typeface="+mn-lt"/>
        <a:ea typeface="+mn-ea"/>
        <a:cs typeface="+mn-cs"/>
      </a:defRPr>
    </a:lvl2pPr>
    <a:lvl3pPr marL="914340" algn="l" defTabSz="914340" rtl="0" eaLnBrk="1" latinLnBrk="0" hangingPunct="1">
      <a:defRPr sz="1900" kern="1200">
        <a:solidFill>
          <a:schemeClr val="tx1"/>
        </a:solidFill>
        <a:latin typeface="+mn-lt"/>
        <a:ea typeface="+mn-ea"/>
        <a:cs typeface="+mn-cs"/>
      </a:defRPr>
    </a:lvl3pPr>
    <a:lvl4pPr marL="1371511" algn="l" defTabSz="914340" rtl="0" eaLnBrk="1" latinLnBrk="0" hangingPunct="1">
      <a:defRPr sz="1900" kern="1200">
        <a:solidFill>
          <a:schemeClr val="tx1"/>
        </a:solidFill>
        <a:latin typeface="+mn-lt"/>
        <a:ea typeface="+mn-ea"/>
        <a:cs typeface="+mn-cs"/>
      </a:defRPr>
    </a:lvl4pPr>
    <a:lvl5pPr marL="1828681" algn="l" defTabSz="914340" rtl="0" eaLnBrk="1" latinLnBrk="0" hangingPunct="1">
      <a:defRPr sz="1900" kern="1200">
        <a:solidFill>
          <a:schemeClr val="tx1"/>
        </a:solidFill>
        <a:latin typeface="+mn-lt"/>
        <a:ea typeface="+mn-ea"/>
        <a:cs typeface="+mn-cs"/>
      </a:defRPr>
    </a:lvl5pPr>
    <a:lvl6pPr marL="2285852" algn="l" defTabSz="914340" rtl="0" eaLnBrk="1" latinLnBrk="0" hangingPunct="1">
      <a:defRPr sz="1900" kern="1200">
        <a:solidFill>
          <a:schemeClr val="tx1"/>
        </a:solidFill>
        <a:latin typeface="+mn-lt"/>
        <a:ea typeface="+mn-ea"/>
        <a:cs typeface="+mn-cs"/>
      </a:defRPr>
    </a:lvl6pPr>
    <a:lvl7pPr marL="2743022" algn="l" defTabSz="914340" rtl="0" eaLnBrk="1" latinLnBrk="0" hangingPunct="1">
      <a:defRPr sz="1900" kern="1200">
        <a:solidFill>
          <a:schemeClr val="tx1"/>
        </a:solidFill>
        <a:latin typeface="+mn-lt"/>
        <a:ea typeface="+mn-ea"/>
        <a:cs typeface="+mn-cs"/>
      </a:defRPr>
    </a:lvl7pPr>
    <a:lvl8pPr marL="3200192" algn="l" defTabSz="914340" rtl="0" eaLnBrk="1" latinLnBrk="0" hangingPunct="1">
      <a:defRPr sz="1900" kern="1200">
        <a:solidFill>
          <a:schemeClr val="tx1"/>
        </a:solidFill>
        <a:latin typeface="+mn-lt"/>
        <a:ea typeface="+mn-ea"/>
        <a:cs typeface="+mn-cs"/>
      </a:defRPr>
    </a:lvl8pPr>
    <a:lvl9pPr marL="3657363" algn="l" defTabSz="914340"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CC81A2A-2397-40D1-8A41-3E253DECC9CC}">
          <p14:sldIdLst>
            <p14:sldId id="257"/>
            <p14:sldId id="356"/>
            <p14:sldId id="443"/>
            <p14:sldId id="444"/>
            <p14:sldId id="475"/>
            <p14:sldId id="464"/>
            <p14:sldId id="465"/>
            <p14:sldId id="466"/>
            <p14:sldId id="467"/>
            <p14:sldId id="292"/>
            <p14:sldId id="357"/>
            <p14:sldId id="445"/>
            <p14:sldId id="446"/>
            <p14:sldId id="447"/>
            <p14:sldId id="463"/>
            <p14:sldId id="448"/>
            <p14:sldId id="449"/>
            <p14:sldId id="450"/>
            <p14:sldId id="456"/>
            <p14:sldId id="457"/>
            <p14:sldId id="458"/>
            <p14:sldId id="459"/>
            <p14:sldId id="460"/>
            <p14:sldId id="461"/>
            <p14:sldId id="480"/>
            <p14:sldId id="490"/>
            <p14:sldId id="491"/>
            <p14:sldId id="492"/>
            <p14:sldId id="493"/>
            <p14:sldId id="494"/>
            <p14:sldId id="462"/>
            <p14:sldId id="477"/>
            <p14:sldId id="442"/>
            <p14:sldId id="355"/>
          </p14:sldIdLst>
        </p14:section>
        <p14:section name="Untitled Section" id="{39657FAA-4D45-4DC3-A134-95ACB9BE9A9B}">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1E4"/>
    <a:srgbClr val="F8F9F5"/>
    <a:srgbClr val="7B9C52"/>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971" autoAdjust="0"/>
    <p:restoredTop sz="94434" autoAdjust="0"/>
  </p:normalViewPr>
  <p:slideViewPr>
    <p:cSldViewPr snapToGrid="0">
      <p:cViewPr varScale="1">
        <p:scale>
          <a:sx n="71" d="100"/>
          <a:sy n="71" d="100"/>
        </p:scale>
        <p:origin x="738" y="66"/>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136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lmineB\Documents\Elmine%20Docs\FP&amp;M\Annual%20Report\2014-15\201314%20vs%20201415%20employed%20learner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lmineB\Documents\Elmine%20Docs\FP&amp;M\Annual%20Report\2014-15\201314%20vs%20201415%20employed%20learner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ElmineB\Desktop\CEO's%20Presentation\WSPATR%20-%20201415.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ElmineB\Documents\Elmine%20Docs\FP&amp;M\Annual%20Report\2014-15\201314%20vs%20201415%20employed%20learner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ElmineB\Documents\Elmine%20Docs\FP&amp;M\CEO\Ministerial%20Indaba\Final%20docs\Consolidated%20Statistics%20Black%20&amp;%20Youth%20-%20updated%2025%20June%202015.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Skills Development Levy </a:t>
            </a:r>
            <a:r>
              <a:rPr lang="en-US" sz="2400" dirty="0" smtClean="0"/>
              <a:t>Income (</a:t>
            </a:r>
            <a:r>
              <a:rPr lang="en-US" sz="2400" dirty="0"/>
              <a:t>since inception</a:t>
            </a:r>
            <a:r>
              <a:rPr lang="en-US" sz="2400" dirty="0" smtClean="0"/>
              <a:t>) </a:t>
            </a:r>
            <a:r>
              <a:rPr lang="en-US" sz="2400" dirty="0" err="1" smtClean="0"/>
              <a:t>R'million</a:t>
            </a:r>
            <a:endParaRPr lang="en-US" sz="2400"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Sheet3!$R$28</c:f>
              <c:strCache>
                <c:ptCount val="1"/>
                <c:pt idx="0">
                  <c:v>TOTAL</c:v>
                </c:pt>
              </c:strCache>
            </c:strRef>
          </c:tx>
          <c:spPr>
            <a:solidFill>
              <a:schemeClr val="accent1"/>
            </a:solidFill>
            <a:ln>
              <a:noFill/>
            </a:ln>
            <a:effectLst/>
          </c:spPr>
          <c:invertIfNegative val="0"/>
          <c:dPt>
            <c:idx val="3"/>
            <c:invertIfNegative val="0"/>
            <c:bubble3D val="0"/>
            <c:spPr>
              <a:solidFill>
                <a:schemeClr val="accent3"/>
              </a:solidFill>
              <a:ln>
                <a:noFill/>
              </a:ln>
              <a:effectLst/>
            </c:spPr>
          </c:dPt>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Sheet3!$Q$29:$Q$32</c:f>
              <c:strCache>
                <c:ptCount val="4"/>
                <c:pt idx="0">
                  <c:v>2011/12</c:v>
                </c:pt>
                <c:pt idx="1">
                  <c:v>2012/13</c:v>
                </c:pt>
                <c:pt idx="2">
                  <c:v>2013/14</c:v>
                </c:pt>
                <c:pt idx="3">
                  <c:v>2014/15</c:v>
                </c:pt>
              </c:strCache>
            </c:strRef>
          </c:cat>
          <c:val>
            <c:numRef>
              <c:f>Sheet3!$R$29:$R$32</c:f>
              <c:numCache>
                <c:formatCode>General</c:formatCode>
                <c:ptCount val="4"/>
                <c:pt idx="0">
                  <c:v>277</c:v>
                </c:pt>
                <c:pt idx="1">
                  <c:v>266</c:v>
                </c:pt>
                <c:pt idx="2">
                  <c:v>285</c:v>
                </c:pt>
                <c:pt idx="3">
                  <c:v>323</c:v>
                </c:pt>
              </c:numCache>
            </c:numRef>
          </c:val>
        </c:ser>
        <c:dLbls>
          <c:showLegendKey val="0"/>
          <c:showVal val="0"/>
          <c:showCatName val="0"/>
          <c:showSerName val="0"/>
          <c:showPercent val="0"/>
          <c:showBubbleSize val="0"/>
        </c:dLbls>
        <c:gapWidth val="219"/>
        <c:overlap val="-27"/>
        <c:axId val="259743064"/>
        <c:axId val="259743456"/>
      </c:barChart>
      <c:catAx>
        <c:axId val="259743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59743456"/>
        <c:crosses val="autoZero"/>
        <c:auto val="1"/>
        <c:lblAlgn val="ctr"/>
        <c:lblOffset val="100"/>
        <c:noMultiLvlLbl val="0"/>
      </c:catAx>
      <c:valAx>
        <c:axId val="259743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59743064"/>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Expenditure (since inception</a:t>
            </a:r>
            <a:r>
              <a:rPr lang="en-US" sz="2400" dirty="0" smtClean="0"/>
              <a:t>)  </a:t>
            </a:r>
            <a:r>
              <a:rPr lang="en-US" sz="2400" dirty="0" err="1" smtClean="0"/>
              <a:t>R'million</a:t>
            </a:r>
            <a:endParaRPr lang="en-US" sz="2400"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Sheet3!$Q$17</c:f>
              <c:strCache>
                <c:ptCount val="1"/>
                <c:pt idx="0">
                  <c:v>Administrative Expenses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Sheet3!$R$16:$U$16</c:f>
              <c:strCache>
                <c:ptCount val="4"/>
                <c:pt idx="0">
                  <c:v>2011/12</c:v>
                </c:pt>
                <c:pt idx="1">
                  <c:v>2012/13</c:v>
                </c:pt>
                <c:pt idx="2">
                  <c:v>2013/14</c:v>
                </c:pt>
                <c:pt idx="3">
                  <c:v>2014/15</c:v>
                </c:pt>
              </c:strCache>
            </c:strRef>
          </c:cat>
          <c:val>
            <c:numRef>
              <c:f>Sheet3!$R$17:$U$17</c:f>
              <c:numCache>
                <c:formatCode>General</c:formatCode>
                <c:ptCount val="4"/>
                <c:pt idx="0">
                  <c:v>31</c:v>
                </c:pt>
                <c:pt idx="1">
                  <c:v>33</c:v>
                </c:pt>
                <c:pt idx="2" formatCode="0">
                  <c:v>38</c:v>
                </c:pt>
                <c:pt idx="3" formatCode="0">
                  <c:v>38</c:v>
                </c:pt>
              </c:numCache>
            </c:numRef>
          </c:val>
        </c:ser>
        <c:ser>
          <c:idx val="1"/>
          <c:order val="1"/>
          <c:tx>
            <c:strRef>
              <c:f>Sheet3!$Q$18</c:f>
              <c:strCache>
                <c:ptCount val="1"/>
                <c:pt idx="0">
                  <c:v>Mandatory Grant Expenses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Sheet3!$R$16:$U$16</c:f>
              <c:strCache>
                <c:ptCount val="4"/>
                <c:pt idx="0">
                  <c:v>2011/12</c:v>
                </c:pt>
                <c:pt idx="1">
                  <c:v>2012/13</c:v>
                </c:pt>
                <c:pt idx="2">
                  <c:v>2013/14</c:v>
                </c:pt>
                <c:pt idx="3">
                  <c:v>2014/15</c:v>
                </c:pt>
              </c:strCache>
            </c:strRef>
          </c:cat>
          <c:val>
            <c:numRef>
              <c:f>Sheet3!$R$18:$U$18</c:f>
              <c:numCache>
                <c:formatCode>General</c:formatCode>
                <c:ptCount val="4"/>
                <c:pt idx="0">
                  <c:v>93</c:v>
                </c:pt>
                <c:pt idx="1">
                  <c:v>107</c:v>
                </c:pt>
                <c:pt idx="2" formatCode="0">
                  <c:v>44</c:v>
                </c:pt>
                <c:pt idx="3" formatCode="0">
                  <c:v>84</c:v>
                </c:pt>
              </c:numCache>
            </c:numRef>
          </c:val>
        </c:ser>
        <c:ser>
          <c:idx val="2"/>
          <c:order val="2"/>
          <c:tx>
            <c:strRef>
              <c:f>Sheet3!$Q$19</c:f>
              <c:strCache>
                <c:ptCount val="1"/>
                <c:pt idx="0">
                  <c:v>Discretionary Grant Expenses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Sheet3!$R$16:$U$16</c:f>
              <c:strCache>
                <c:ptCount val="4"/>
                <c:pt idx="0">
                  <c:v>2011/12</c:v>
                </c:pt>
                <c:pt idx="1">
                  <c:v>2012/13</c:v>
                </c:pt>
                <c:pt idx="2">
                  <c:v>2013/14</c:v>
                </c:pt>
                <c:pt idx="3">
                  <c:v>2014/15</c:v>
                </c:pt>
              </c:strCache>
            </c:strRef>
          </c:cat>
          <c:val>
            <c:numRef>
              <c:f>Sheet3!$R$19:$U$19</c:f>
              <c:numCache>
                <c:formatCode>General</c:formatCode>
                <c:ptCount val="4"/>
                <c:pt idx="0">
                  <c:v>38</c:v>
                </c:pt>
                <c:pt idx="1">
                  <c:v>55</c:v>
                </c:pt>
                <c:pt idx="2" formatCode="0">
                  <c:v>128</c:v>
                </c:pt>
                <c:pt idx="3" formatCode="0">
                  <c:v>313</c:v>
                </c:pt>
              </c:numCache>
            </c:numRef>
          </c:val>
        </c:ser>
        <c:dLbls>
          <c:showLegendKey val="0"/>
          <c:showVal val="0"/>
          <c:showCatName val="0"/>
          <c:showSerName val="0"/>
          <c:showPercent val="0"/>
          <c:showBubbleSize val="0"/>
        </c:dLbls>
        <c:gapWidth val="182"/>
        <c:axId val="183295688"/>
        <c:axId val="183298040"/>
      </c:barChart>
      <c:catAx>
        <c:axId val="1832956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3298040"/>
        <c:crosses val="autoZero"/>
        <c:auto val="1"/>
        <c:lblAlgn val="ctr"/>
        <c:lblOffset val="100"/>
        <c:noMultiLvlLbl val="0"/>
      </c:catAx>
      <c:valAx>
        <c:axId val="1832980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3295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FP&amp;M SETA Performance </a:t>
            </a:r>
            <a:r>
              <a:rPr lang="en-US" sz="2400" dirty="0" smtClean="0"/>
              <a:t>against</a:t>
            </a:r>
            <a:r>
              <a:rPr lang="en-US" sz="2400" baseline="0" dirty="0" smtClean="0"/>
              <a:t> predetermined targets </a:t>
            </a:r>
            <a:r>
              <a:rPr lang="en-US" sz="2400" dirty="0" smtClean="0"/>
              <a:t>(since inception)</a:t>
            </a:r>
            <a:endParaRPr lang="en-US" sz="2400"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4"/>
            <c:invertIfNegative val="0"/>
            <c:bubble3D val="0"/>
            <c:spPr>
              <a:solidFill>
                <a:schemeClr val="accent3">
                  <a:lumMod val="75000"/>
                </a:schemeClr>
              </a:solidFill>
              <a:ln>
                <a:noFill/>
              </a:ln>
              <a:effectLst/>
            </c:spPr>
          </c:dPt>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1">
                  <c:v>2011/12</c:v>
                </c:pt>
                <c:pt idx="2">
                  <c:v>2012/13</c:v>
                </c:pt>
                <c:pt idx="3">
                  <c:v>2013/14</c:v>
                </c:pt>
                <c:pt idx="4">
                  <c:v>2014/15</c:v>
                </c:pt>
              </c:strCache>
            </c:strRef>
          </c:cat>
          <c:val>
            <c:numRef>
              <c:f>Sheet1!$B$2:$B$6</c:f>
              <c:numCache>
                <c:formatCode>0%</c:formatCode>
                <c:ptCount val="5"/>
                <c:pt idx="1">
                  <c:v>0.49</c:v>
                </c:pt>
                <c:pt idx="2">
                  <c:v>0.64</c:v>
                </c:pt>
                <c:pt idx="3">
                  <c:v>0.8</c:v>
                </c:pt>
                <c:pt idx="4" formatCode="0.0%">
                  <c:v>0.86199999999999999</c:v>
                </c:pt>
              </c:numCache>
            </c:numRef>
          </c:val>
        </c:ser>
        <c:dLbls>
          <c:showLegendKey val="0"/>
          <c:showVal val="0"/>
          <c:showCatName val="0"/>
          <c:showSerName val="0"/>
          <c:showPercent val="0"/>
          <c:showBubbleSize val="0"/>
        </c:dLbls>
        <c:gapWidth val="219"/>
        <c:overlap val="-27"/>
        <c:axId val="257916680"/>
        <c:axId val="257917072"/>
      </c:barChart>
      <c:catAx>
        <c:axId val="257916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57917072"/>
        <c:crosses val="autoZero"/>
        <c:auto val="1"/>
        <c:lblAlgn val="ctr"/>
        <c:lblOffset val="100"/>
        <c:noMultiLvlLbl val="0"/>
      </c:catAx>
      <c:valAx>
        <c:axId val="2579170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57916680"/>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smtClean="0"/>
              <a:t>Approved Mandatory Grant Submissions since Inception</a:t>
            </a:r>
            <a:endParaRPr lang="en-US" sz="2400"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0"/>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tx>
            <c:strRef>
              <c:f>PIVOT!$B$23</c:f>
              <c:strCache>
                <c:ptCount val="1"/>
                <c:pt idx="0">
                  <c:v>Large </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PIVOT!$A$24:$A$27</c:f>
              <c:strCache>
                <c:ptCount val="4"/>
                <c:pt idx="0">
                  <c:v>2011/12</c:v>
                </c:pt>
                <c:pt idx="1">
                  <c:v>2012/13</c:v>
                </c:pt>
                <c:pt idx="2">
                  <c:v>2013/14</c:v>
                </c:pt>
                <c:pt idx="3">
                  <c:v>2014/15</c:v>
                </c:pt>
              </c:strCache>
            </c:strRef>
          </c:cat>
          <c:val>
            <c:numRef>
              <c:f>PIVOT!$B$24:$B$27</c:f>
              <c:numCache>
                <c:formatCode>General</c:formatCode>
                <c:ptCount val="4"/>
                <c:pt idx="0">
                  <c:v>307</c:v>
                </c:pt>
                <c:pt idx="1">
                  <c:v>330</c:v>
                </c:pt>
                <c:pt idx="2">
                  <c:v>333</c:v>
                </c:pt>
                <c:pt idx="3">
                  <c:v>360</c:v>
                </c:pt>
              </c:numCache>
            </c:numRef>
          </c:val>
        </c:ser>
        <c:ser>
          <c:idx val="1"/>
          <c:order val="1"/>
          <c:tx>
            <c:strRef>
              <c:f>PIVOT!$C$23</c:f>
              <c:strCache>
                <c:ptCount val="1"/>
                <c:pt idx="0">
                  <c:v>Medium</c:v>
                </c:pt>
              </c:strCache>
            </c:strRef>
          </c:tx>
          <c:spPr>
            <a:solidFill>
              <a:schemeClr val="accent2"/>
            </a:solidFill>
            <a:ln>
              <a:noFill/>
            </a:ln>
            <a:effectLst/>
            <a:sp3d/>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PIVOT!$A$24:$A$27</c:f>
              <c:strCache>
                <c:ptCount val="4"/>
                <c:pt idx="0">
                  <c:v>2011/12</c:v>
                </c:pt>
                <c:pt idx="1">
                  <c:v>2012/13</c:v>
                </c:pt>
                <c:pt idx="2">
                  <c:v>2013/14</c:v>
                </c:pt>
                <c:pt idx="3">
                  <c:v>2014/15</c:v>
                </c:pt>
              </c:strCache>
            </c:strRef>
          </c:cat>
          <c:val>
            <c:numRef>
              <c:f>PIVOT!$C$24:$C$27</c:f>
              <c:numCache>
                <c:formatCode>General</c:formatCode>
                <c:ptCount val="4"/>
                <c:pt idx="0">
                  <c:v>384</c:v>
                </c:pt>
                <c:pt idx="1">
                  <c:v>371</c:v>
                </c:pt>
                <c:pt idx="2">
                  <c:v>428</c:v>
                </c:pt>
                <c:pt idx="3">
                  <c:v>382</c:v>
                </c:pt>
              </c:numCache>
            </c:numRef>
          </c:val>
        </c:ser>
        <c:ser>
          <c:idx val="2"/>
          <c:order val="2"/>
          <c:tx>
            <c:strRef>
              <c:f>PIVOT!$D$23</c:f>
              <c:strCache>
                <c:ptCount val="1"/>
                <c:pt idx="0">
                  <c:v>Small</c:v>
                </c:pt>
              </c:strCache>
            </c:strRef>
          </c:tx>
          <c:spPr>
            <a:solidFill>
              <a:schemeClr val="accent3"/>
            </a:solidFill>
            <a:ln>
              <a:noFill/>
            </a:ln>
            <a:effectLst/>
            <a:sp3d/>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PIVOT!$A$24:$A$27</c:f>
              <c:strCache>
                <c:ptCount val="4"/>
                <c:pt idx="0">
                  <c:v>2011/12</c:v>
                </c:pt>
                <c:pt idx="1">
                  <c:v>2012/13</c:v>
                </c:pt>
                <c:pt idx="2">
                  <c:v>2013/14</c:v>
                </c:pt>
                <c:pt idx="3">
                  <c:v>2014/15</c:v>
                </c:pt>
              </c:strCache>
            </c:strRef>
          </c:cat>
          <c:val>
            <c:numRef>
              <c:f>PIVOT!$D$24:$D$27</c:f>
              <c:numCache>
                <c:formatCode>General</c:formatCode>
                <c:ptCount val="4"/>
                <c:pt idx="0">
                  <c:v>394</c:v>
                </c:pt>
                <c:pt idx="1">
                  <c:v>340</c:v>
                </c:pt>
                <c:pt idx="2">
                  <c:v>526</c:v>
                </c:pt>
                <c:pt idx="3">
                  <c:v>484</c:v>
                </c:pt>
              </c:numCache>
            </c:numRef>
          </c:val>
        </c:ser>
        <c:dLbls>
          <c:showLegendKey val="0"/>
          <c:showVal val="0"/>
          <c:showCatName val="0"/>
          <c:showSerName val="0"/>
          <c:showPercent val="0"/>
          <c:showBubbleSize val="0"/>
        </c:dLbls>
        <c:gapWidth val="150"/>
        <c:shape val="box"/>
        <c:axId val="257916288"/>
        <c:axId val="257917856"/>
        <c:axId val="0"/>
      </c:bar3DChart>
      <c:catAx>
        <c:axId val="2579162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57917856"/>
        <c:crosses val="autoZero"/>
        <c:auto val="1"/>
        <c:lblAlgn val="ctr"/>
        <c:lblOffset val="100"/>
        <c:noMultiLvlLbl val="0"/>
      </c:catAx>
      <c:valAx>
        <c:axId val="2579178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57916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sz="2400" dirty="0"/>
              <a:t>Learning Programme Implementation (since inception</a:t>
            </a:r>
            <a:r>
              <a:rPr lang="en-US" dirty="0"/>
              <a:t>)</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Sheet1!$A$36</c:f>
              <c:strCache>
                <c:ptCount val="1"/>
                <c:pt idx="0">
                  <c:v>Total Learners Entered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Sheet1!$B$35:$E$35</c:f>
              <c:strCache>
                <c:ptCount val="4"/>
                <c:pt idx="0">
                  <c:v>2011/12</c:v>
                </c:pt>
                <c:pt idx="1">
                  <c:v>2012/13</c:v>
                </c:pt>
                <c:pt idx="2">
                  <c:v>2013/14</c:v>
                </c:pt>
                <c:pt idx="3">
                  <c:v>2014/15</c:v>
                </c:pt>
              </c:strCache>
            </c:strRef>
          </c:cat>
          <c:val>
            <c:numRef>
              <c:f>Sheet1!$B$36:$E$36</c:f>
              <c:numCache>
                <c:formatCode>_(* #,##0_);_(* \(#,##0\);_(* "-"??_);_(@_)</c:formatCode>
                <c:ptCount val="4"/>
                <c:pt idx="0">
                  <c:v>3319</c:v>
                </c:pt>
                <c:pt idx="1">
                  <c:v>3875</c:v>
                </c:pt>
                <c:pt idx="2">
                  <c:v>8460</c:v>
                </c:pt>
                <c:pt idx="3">
                  <c:v>10749</c:v>
                </c:pt>
              </c:numCache>
            </c:numRef>
          </c:val>
        </c:ser>
        <c:ser>
          <c:idx val="1"/>
          <c:order val="1"/>
          <c:tx>
            <c:strRef>
              <c:f>Sheet1!$A$37</c:f>
              <c:strCache>
                <c:ptCount val="1"/>
                <c:pt idx="0">
                  <c:v>Total Learners Completed</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Sheet1!$B$35:$E$35</c:f>
              <c:strCache>
                <c:ptCount val="4"/>
                <c:pt idx="0">
                  <c:v>2011/12</c:v>
                </c:pt>
                <c:pt idx="1">
                  <c:v>2012/13</c:v>
                </c:pt>
                <c:pt idx="2">
                  <c:v>2013/14</c:v>
                </c:pt>
                <c:pt idx="3">
                  <c:v>2014/15</c:v>
                </c:pt>
              </c:strCache>
            </c:strRef>
          </c:cat>
          <c:val>
            <c:numRef>
              <c:f>Sheet1!$B$37:$E$37</c:f>
              <c:numCache>
                <c:formatCode>_(* #,##0_);_(* \(#,##0\);_(* "-"??_);_(@_)</c:formatCode>
                <c:ptCount val="4"/>
                <c:pt idx="0">
                  <c:v>1796</c:v>
                </c:pt>
                <c:pt idx="1">
                  <c:v>1968</c:v>
                </c:pt>
                <c:pt idx="2">
                  <c:v>4586</c:v>
                </c:pt>
                <c:pt idx="3">
                  <c:v>3772</c:v>
                </c:pt>
              </c:numCache>
            </c:numRef>
          </c:val>
        </c:ser>
        <c:dLbls>
          <c:showLegendKey val="0"/>
          <c:showVal val="0"/>
          <c:showCatName val="0"/>
          <c:showSerName val="0"/>
          <c:showPercent val="0"/>
          <c:showBubbleSize val="0"/>
        </c:dLbls>
        <c:gapWidth val="182"/>
        <c:axId val="257918248"/>
        <c:axId val="257915896"/>
      </c:barChart>
      <c:catAx>
        <c:axId val="257918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57915896"/>
        <c:crosses val="autoZero"/>
        <c:auto val="1"/>
        <c:lblAlgn val="ctr"/>
        <c:lblOffset val="100"/>
        <c:noMultiLvlLbl val="0"/>
      </c:catAx>
      <c:valAx>
        <c:axId val="257915896"/>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57918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Registered </a:t>
            </a:r>
            <a:r>
              <a:rPr lang="en-US" sz="2400" dirty="0" smtClean="0"/>
              <a:t>Learners (since inception)</a:t>
            </a:r>
            <a:endParaRPr lang="en-US" sz="2400"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Sheet1!$B$48</c:f>
              <c:strCache>
                <c:ptCount val="1"/>
                <c:pt idx="0">
                  <c:v>Black</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Sheet1!$C$47:$F$47</c:f>
              <c:strCache>
                <c:ptCount val="4"/>
                <c:pt idx="0">
                  <c:v>Employed</c:v>
                </c:pt>
                <c:pt idx="1">
                  <c:v>Unemployed</c:v>
                </c:pt>
                <c:pt idx="2">
                  <c:v>Artisans</c:v>
                </c:pt>
                <c:pt idx="3">
                  <c:v>Adult Education &amp; Training</c:v>
                </c:pt>
              </c:strCache>
            </c:strRef>
          </c:cat>
          <c:val>
            <c:numRef>
              <c:f>Sheet1!$C$48:$F$48</c:f>
              <c:numCache>
                <c:formatCode>0%</c:formatCode>
                <c:ptCount val="4"/>
                <c:pt idx="0">
                  <c:v>0.95064316341114796</c:v>
                </c:pt>
                <c:pt idx="1">
                  <c:v>0.97987344667225695</c:v>
                </c:pt>
                <c:pt idx="2">
                  <c:v>0.84476067270375199</c:v>
                </c:pt>
                <c:pt idx="3">
                  <c:v>0.99780821917808205</c:v>
                </c:pt>
              </c:numCache>
            </c:numRef>
          </c:val>
        </c:ser>
        <c:ser>
          <c:idx val="1"/>
          <c:order val="1"/>
          <c:tx>
            <c:strRef>
              <c:f>Sheet1!$B$49</c:f>
              <c:strCache>
                <c:ptCount val="1"/>
                <c:pt idx="0">
                  <c:v>Youth</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Sheet1!$C$47:$F$47</c:f>
              <c:strCache>
                <c:ptCount val="4"/>
                <c:pt idx="0">
                  <c:v>Employed</c:v>
                </c:pt>
                <c:pt idx="1">
                  <c:v>Unemployed</c:v>
                </c:pt>
                <c:pt idx="2">
                  <c:v>Artisans</c:v>
                </c:pt>
                <c:pt idx="3">
                  <c:v>Adult Education &amp; Training</c:v>
                </c:pt>
              </c:strCache>
            </c:strRef>
          </c:cat>
          <c:val>
            <c:numRef>
              <c:f>Sheet1!$C$49:$F$49</c:f>
              <c:numCache>
                <c:formatCode>0%</c:formatCode>
                <c:ptCount val="4"/>
                <c:pt idx="0">
                  <c:v>0.52139113863744602</c:v>
                </c:pt>
                <c:pt idx="1">
                  <c:v>0.87207440725775698</c:v>
                </c:pt>
                <c:pt idx="2">
                  <c:v>0.94178525226390697</c:v>
                </c:pt>
                <c:pt idx="3">
                  <c:v>0.395616438356164</c:v>
                </c:pt>
              </c:numCache>
            </c:numRef>
          </c:val>
        </c:ser>
        <c:ser>
          <c:idx val="2"/>
          <c:order val="2"/>
          <c:tx>
            <c:strRef>
              <c:f>Sheet1!$B$50</c:f>
              <c:strCache>
                <c:ptCount val="1"/>
                <c:pt idx="0">
                  <c:v>Women</c:v>
                </c:pt>
              </c:strCache>
            </c:strRef>
          </c:tx>
          <c:spPr>
            <a:solidFill>
              <a:schemeClr val="accent3"/>
            </a:solidFill>
            <a:ln>
              <a:noFill/>
            </a:ln>
            <a:effectLst/>
          </c:spPr>
          <c:invertIfNegative val="0"/>
          <c:dLbls>
            <c:dLbl>
              <c:idx val="0"/>
              <c:layout>
                <c:manualLayout>
                  <c:x val="1.46833222172684E-2"/>
                  <c:y val="-6.4866878437101294E-1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Sheet1!$C$47:$F$47</c:f>
              <c:strCache>
                <c:ptCount val="4"/>
                <c:pt idx="0">
                  <c:v>Employed</c:v>
                </c:pt>
                <c:pt idx="1">
                  <c:v>Unemployed</c:v>
                </c:pt>
                <c:pt idx="2">
                  <c:v>Artisans</c:v>
                </c:pt>
                <c:pt idx="3">
                  <c:v>Adult Education &amp; Training</c:v>
                </c:pt>
              </c:strCache>
            </c:strRef>
          </c:cat>
          <c:val>
            <c:numRef>
              <c:f>Sheet1!$C$50:$F$50</c:f>
              <c:numCache>
                <c:formatCode>0%</c:formatCode>
                <c:ptCount val="4"/>
                <c:pt idx="0">
                  <c:v>0.50747975226298203</c:v>
                </c:pt>
                <c:pt idx="1">
                  <c:v>0.605854997331707</c:v>
                </c:pt>
                <c:pt idx="2">
                  <c:v>0.17852522639068599</c:v>
                </c:pt>
                <c:pt idx="3">
                  <c:v>0.55178082191780797</c:v>
                </c:pt>
              </c:numCache>
            </c:numRef>
          </c:val>
        </c:ser>
        <c:ser>
          <c:idx val="3"/>
          <c:order val="3"/>
          <c:tx>
            <c:strRef>
              <c:f>Sheet1!$B$51</c:f>
              <c:strCache>
                <c:ptCount val="1"/>
                <c:pt idx="0">
                  <c:v>Disabled</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Sheet1!$C$47:$F$47</c:f>
              <c:strCache>
                <c:ptCount val="4"/>
                <c:pt idx="0">
                  <c:v>Employed</c:v>
                </c:pt>
                <c:pt idx="1">
                  <c:v>Unemployed</c:v>
                </c:pt>
                <c:pt idx="2">
                  <c:v>Artisans</c:v>
                </c:pt>
                <c:pt idx="3">
                  <c:v>Adult Education &amp; Training</c:v>
                </c:pt>
              </c:strCache>
            </c:strRef>
          </c:cat>
          <c:val>
            <c:numRef>
              <c:f>Sheet1!$C$51:$F$51</c:f>
              <c:numCache>
                <c:formatCode>0%</c:formatCode>
                <c:ptCount val="4"/>
                <c:pt idx="0">
                  <c:v>8.7660790852787003E-3</c:v>
                </c:pt>
                <c:pt idx="1">
                  <c:v>4.1701608599527297E-2</c:v>
                </c:pt>
                <c:pt idx="2">
                  <c:v>0</c:v>
                </c:pt>
                <c:pt idx="3">
                  <c:v>3.5616438356164397E-2</c:v>
                </c:pt>
              </c:numCache>
            </c:numRef>
          </c:val>
        </c:ser>
        <c:dLbls>
          <c:showLegendKey val="0"/>
          <c:showVal val="0"/>
          <c:showCatName val="0"/>
          <c:showSerName val="0"/>
          <c:showPercent val="0"/>
          <c:showBubbleSize val="0"/>
        </c:dLbls>
        <c:gapWidth val="219"/>
        <c:overlap val="-27"/>
        <c:axId val="260727928"/>
        <c:axId val="260726752"/>
      </c:barChart>
      <c:catAx>
        <c:axId val="260727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60726752"/>
        <c:crosses val="autoZero"/>
        <c:auto val="1"/>
        <c:lblAlgn val="ctr"/>
        <c:lblOffset val="100"/>
        <c:noMultiLvlLbl val="0"/>
      </c:catAx>
      <c:valAx>
        <c:axId val="2607267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60727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42C3E86B-A7C7-4A75-9A63-AEB9D2A5E39A}" type="datetimeFigureOut">
              <a:rPr lang="en-US" smtClean="0"/>
              <a:t>1/21/2016</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D47926EE-CE7F-46EE-B32A-00E0847857A7}" type="slidenum">
              <a:rPr lang="en-US" smtClean="0"/>
              <a:t>‹#›</a:t>
            </a:fld>
            <a:endParaRPr lang="en-US" dirty="0"/>
          </a:p>
        </p:txBody>
      </p:sp>
    </p:spTree>
    <p:extLst>
      <p:ext uri="{BB962C8B-B14F-4D97-AF65-F5344CB8AC3E}">
        <p14:creationId xmlns:p14="http://schemas.microsoft.com/office/powerpoint/2010/main" val="4204704695"/>
      </p:ext>
    </p:extLst>
  </p:cSld>
  <p:clrMap bg1="lt1" tx1="dk1" bg2="lt2" tx2="dk2" accent1="accent1" accent2="accent2" accent3="accent3" accent4="accent4" accent5="accent5" accent6="accent6" hlink="hlink" folHlink="folHlink"/>
  <p:notesStyle>
    <a:lvl1pPr marL="0" algn="l" defTabSz="914340" rtl="0" eaLnBrk="1" latinLnBrk="0" hangingPunct="1">
      <a:defRPr sz="1200" kern="1200">
        <a:solidFill>
          <a:schemeClr val="tx1"/>
        </a:solidFill>
        <a:latin typeface="+mn-lt"/>
        <a:ea typeface="+mn-ea"/>
        <a:cs typeface="+mn-cs"/>
      </a:defRPr>
    </a:lvl1pPr>
    <a:lvl2pPr marL="457171" algn="l" defTabSz="914340" rtl="0" eaLnBrk="1" latinLnBrk="0" hangingPunct="1">
      <a:defRPr sz="1200" kern="1200">
        <a:solidFill>
          <a:schemeClr val="tx1"/>
        </a:solidFill>
        <a:latin typeface="+mn-lt"/>
        <a:ea typeface="+mn-ea"/>
        <a:cs typeface="+mn-cs"/>
      </a:defRPr>
    </a:lvl2pPr>
    <a:lvl3pPr marL="914340" algn="l" defTabSz="914340" rtl="0" eaLnBrk="1" latinLnBrk="0" hangingPunct="1">
      <a:defRPr sz="1200" kern="1200">
        <a:solidFill>
          <a:schemeClr val="tx1"/>
        </a:solidFill>
        <a:latin typeface="+mn-lt"/>
        <a:ea typeface="+mn-ea"/>
        <a:cs typeface="+mn-cs"/>
      </a:defRPr>
    </a:lvl3pPr>
    <a:lvl4pPr marL="1371511" algn="l" defTabSz="914340" rtl="0" eaLnBrk="1" latinLnBrk="0" hangingPunct="1">
      <a:defRPr sz="1200" kern="1200">
        <a:solidFill>
          <a:schemeClr val="tx1"/>
        </a:solidFill>
        <a:latin typeface="+mn-lt"/>
        <a:ea typeface="+mn-ea"/>
        <a:cs typeface="+mn-cs"/>
      </a:defRPr>
    </a:lvl4pPr>
    <a:lvl5pPr marL="1828681" algn="l" defTabSz="914340" rtl="0" eaLnBrk="1" latinLnBrk="0" hangingPunct="1">
      <a:defRPr sz="1200" kern="1200">
        <a:solidFill>
          <a:schemeClr val="tx1"/>
        </a:solidFill>
        <a:latin typeface="+mn-lt"/>
        <a:ea typeface="+mn-ea"/>
        <a:cs typeface="+mn-cs"/>
      </a:defRPr>
    </a:lvl5pPr>
    <a:lvl6pPr marL="2285852" algn="l" defTabSz="914340" rtl="0" eaLnBrk="1" latinLnBrk="0" hangingPunct="1">
      <a:defRPr sz="1200" kern="1200">
        <a:solidFill>
          <a:schemeClr val="tx1"/>
        </a:solidFill>
        <a:latin typeface="+mn-lt"/>
        <a:ea typeface="+mn-ea"/>
        <a:cs typeface="+mn-cs"/>
      </a:defRPr>
    </a:lvl6pPr>
    <a:lvl7pPr marL="2743022" algn="l" defTabSz="914340" rtl="0" eaLnBrk="1" latinLnBrk="0" hangingPunct="1">
      <a:defRPr sz="1200" kern="1200">
        <a:solidFill>
          <a:schemeClr val="tx1"/>
        </a:solidFill>
        <a:latin typeface="+mn-lt"/>
        <a:ea typeface="+mn-ea"/>
        <a:cs typeface="+mn-cs"/>
      </a:defRPr>
    </a:lvl7pPr>
    <a:lvl8pPr marL="3200192" algn="l" defTabSz="914340" rtl="0" eaLnBrk="1" latinLnBrk="0" hangingPunct="1">
      <a:defRPr sz="1200" kern="1200">
        <a:solidFill>
          <a:schemeClr val="tx1"/>
        </a:solidFill>
        <a:latin typeface="+mn-lt"/>
        <a:ea typeface="+mn-ea"/>
        <a:cs typeface="+mn-cs"/>
      </a:defRPr>
    </a:lvl8pPr>
    <a:lvl9pPr marL="3657363" algn="l" defTabSz="91434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D8C5B5-84EC-4A8D-95E9-4F37B21B9CB8}" type="slidenum">
              <a:rPr lang="en-ZA" smtClean="0">
                <a:solidFill>
                  <a:prstClr val="black"/>
                </a:solidFill>
              </a:rPr>
              <a:pPr/>
              <a:t>1</a:t>
            </a:fld>
            <a:endParaRPr lang="en-ZA" dirty="0">
              <a:solidFill>
                <a:prstClr val="black"/>
              </a:solidFill>
            </a:endParaRPr>
          </a:p>
        </p:txBody>
      </p:sp>
    </p:spTree>
    <p:extLst>
      <p:ext uri="{BB962C8B-B14F-4D97-AF65-F5344CB8AC3E}">
        <p14:creationId xmlns:p14="http://schemas.microsoft.com/office/powerpoint/2010/main" val="3592716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ZA" sz="1300" dirty="0" smtClean="0"/>
              <a:t>76% increase in performance since 2011/12</a:t>
            </a:r>
          </a:p>
          <a:p>
            <a:endParaRPr lang="en-ZA" sz="1300" dirty="0"/>
          </a:p>
        </p:txBody>
      </p:sp>
      <p:sp>
        <p:nvSpPr>
          <p:cNvPr id="4" name="Slide Number Placeholder 3"/>
          <p:cNvSpPr>
            <a:spLocks noGrp="1"/>
          </p:cNvSpPr>
          <p:nvPr>
            <p:ph type="sldNum" sz="quarter" idx="10"/>
          </p:nvPr>
        </p:nvSpPr>
        <p:spPr/>
        <p:txBody>
          <a:bodyPr/>
          <a:lstStyle/>
          <a:p>
            <a:fld id="{1CD8C5B5-84EC-4A8D-95E9-4F37B21B9CB8}" type="slidenum">
              <a:rPr lang="en-ZA" smtClean="0"/>
              <a:t>14</a:t>
            </a:fld>
            <a:endParaRPr lang="en-ZA"/>
          </a:p>
        </p:txBody>
      </p:sp>
    </p:spTree>
    <p:extLst>
      <p:ext uri="{BB962C8B-B14F-4D97-AF65-F5344CB8AC3E}">
        <p14:creationId xmlns:p14="http://schemas.microsoft.com/office/powerpoint/2010/main" val="1083214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ZA" sz="1300" dirty="0" smtClean="0"/>
              <a:t>76% increase in performance since 2011/12</a:t>
            </a:r>
          </a:p>
          <a:p>
            <a:endParaRPr lang="en-ZA" sz="1300" dirty="0"/>
          </a:p>
        </p:txBody>
      </p:sp>
      <p:sp>
        <p:nvSpPr>
          <p:cNvPr id="4" name="Slide Number Placeholder 3"/>
          <p:cNvSpPr>
            <a:spLocks noGrp="1"/>
          </p:cNvSpPr>
          <p:nvPr>
            <p:ph type="sldNum" sz="quarter" idx="10"/>
          </p:nvPr>
        </p:nvSpPr>
        <p:spPr/>
        <p:txBody>
          <a:bodyPr/>
          <a:lstStyle/>
          <a:p>
            <a:fld id="{1CD8C5B5-84EC-4A8D-95E9-4F37B21B9CB8}" type="slidenum">
              <a:rPr lang="en-ZA" smtClean="0"/>
              <a:t>15</a:t>
            </a:fld>
            <a:endParaRPr lang="en-ZA"/>
          </a:p>
        </p:txBody>
      </p:sp>
    </p:spTree>
    <p:extLst>
      <p:ext uri="{BB962C8B-B14F-4D97-AF65-F5344CB8AC3E}">
        <p14:creationId xmlns:p14="http://schemas.microsoft.com/office/powerpoint/2010/main" val="850937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Learner registrations increased by 224% since 2011/12. This can mostly be attributed to the increase in discretionary grant expenditure as a result of the new discretionary grant disbursement strategy and efficient project management. The graph also demonstrates increased participation by industry in skills development initiatives.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CD8C5B5-84EC-4A8D-95E9-4F37B21B9CB8}" type="slidenum">
              <a:rPr lang="en-ZA" smtClean="0"/>
              <a:t>16</a:t>
            </a:fld>
            <a:endParaRPr lang="en-ZA"/>
          </a:p>
        </p:txBody>
      </p:sp>
    </p:spTree>
    <p:extLst>
      <p:ext uri="{BB962C8B-B14F-4D97-AF65-F5344CB8AC3E}">
        <p14:creationId xmlns:p14="http://schemas.microsoft.com/office/powerpoint/2010/main" val="204992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D8C5B5-84EC-4A8D-95E9-4F37B21B9CB8}" type="slidenum">
              <a:rPr lang="en-ZA" smtClean="0"/>
              <a:t>17</a:t>
            </a:fld>
            <a:endParaRPr lang="en-ZA"/>
          </a:p>
        </p:txBody>
      </p:sp>
    </p:spTree>
    <p:extLst>
      <p:ext uri="{BB962C8B-B14F-4D97-AF65-F5344CB8AC3E}">
        <p14:creationId xmlns:p14="http://schemas.microsoft.com/office/powerpoint/2010/main" val="2082793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US" dirty="0" smtClean="0"/>
              <a:t>Notable</a:t>
            </a:r>
            <a:r>
              <a:rPr lang="en-US" baseline="0" dirty="0" smtClean="0"/>
              <a:t> trends</a:t>
            </a:r>
          </a:p>
          <a:p>
            <a:r>
              <a:rPr lang="en-US" baseline="0" dirty="0" smtClean="0"/>
              <a:t>Black – more than 95% over most categories except artisans (84%)</a:t>
            </a:r>
          </a:p>
          <a:p>
            <a:r>
              <a:rPr lang="en-US" baseline="0" dirty="0" smtClean="0"/>
              <a:t>Women – more than 50% over most categories (except artisans 18%)</a:t>
            </a:r>
          </a:p>
          <a:p>
            <a:r>
              <a:rPr lang="en-US" baseline="0" dirty="0" smtClean="0"/>
              <a:t>Youth – high percentage of unemployed beneficiaries, only 52% of employed beneficiaries, AET only 40%</a:t>
            </a:r>
          </a:p>
          <a:p>
            <a:endParaRPr lang="en-US" baseline="0" dirty="0" smtClean="0"/>
          </a:p>
          <a:p>
            <a:r>
              <a:rPr lang="en-US" baseline="0" dirty="0" smtClean="0"/>
              <a:t>Need to focus on incorporating people with disabilities in the workplace particularly technical learning areas (artisan trades).</a:t>
            </a:r>
          </a:p>
          <a:p>
            <a:r>
              <a:rPr lang="en-US" dirty="0" smtClean="0"/>
              <a:t>Need to focus on inclusion of women in technical learning</a:t>
            </a:r>
            <a:r>
              <a:rPr lang="en-US" baseline="0" dirty="0" smtClean="0"/>
              <a:t> areas (artisan trades)</a:t>
            </a:r>
          </a:p>
          <a:p>
            <a:endParaRPr lang="en-US" dirty="0"/>
          </a:p>
        </p:txBody>
      </p:sp>
      <p:sp>
        <p:nvSpPr>
          <p:cNvPr id="4" name="Slide Number Placeholder 3"/>
          <p:cNvSpPr>
            <a:spLocks noGrp="1"/>
          </p:cNvSpPr>
          <p:nvPr>
            <p:ph type="sldNum" sz="quarter" idx="10"/>
          </p:nvPr>
        </p:nvSpPr>
        <p:spPr/>
        <p:txBody>
          <a:bodyPr/>
          <a:lstStyle/>
          <a:p>
            <a:fld id="{1CD8C5B5-84EC-4A8D-95E9-4F37B21B9CB8}" type="slidenum">
              <a:rPr lang="en-ZA" smtClean="0"/>
              <a:t>18</a:t>
            </a:fld>
            <a:endParaRPr lang="en-ZA"/>
          </a:p>
        </p:txBody>
      </p:sp>
    </p:spTree>
    <p:extLst>
      <p:ext uri="{BB962C8B-B14F-4D97-AF65-F5344CB8AC3E}">
        <p14:creationId xmlns:p14="http://schemas.microsoft.com/office/powerpoint/2010/main" val="129975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7926EE-CE7F-46EE-B32A-00E0847857A7}" type="slidenum">
              <a:rPr lang="en-US" smtClean="0"/>
              <a:t>23</a:t>
            </a:fld>
            <a:endParaRPr lang="en-US" dirty="0"/>
          </a:p>
        </p:txBody>
      </p:sp>
    </p:spTree>
    <p:extLst>
      <p:ext uri="{BB962C8B-B14F-4D97-AF65-F5344CB8AC3E}">
        <p14:creationId xmlns:p14="http://schemas.microsoft.com/office/powerpoint/2010/main" val="1513936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The FP&amp;M SETA stakeholder perception survey conducted during the financial year shows a significant shift of perception among the stakeholders between 2013 and 2014 calendar years. This is indicative of the impact that the customer-centric business model has had on stakeholders’ experience with regards to the SETA, demonstrating a significant increase of business confidence among our stakeholders in the sector.</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CD8C5B5-84EC-4A8D-95E9-4F37B21B9CB8}" type="slidenum">
              <a:rPr lang="en-ZA" smtClean="0"/>
              <a:t>31</a:t>
            </a:fld>
            <a:endParaRPr lang="en-ZA"/>
          </a:p>
        </p:txBody>
      </p:sp>
    </p:spTree>
    <p:extLst>
      <p:ext uri="{BB962C8B-B14F-4D97-AF65-F5344CB8AC3E}">
        <p14:creationId xmlns:p14="http://schemas.microsoft.com/office/powerpoint/2010/main" val="113791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96D734-5E28-4903-8F88-DB64398D19B7}" type="slidenum">
              <a:rPr lang="en-US" smtClean="0"/>
              <a:pPr/>
              <a:t>32</a:t>
            </a:fld>
            <a:endParaRPr lang="en-US" dirty="0"/>
          </a:p>
        </p:txBody>
      </p:sp>
    </p:spTree>
    <p:extLst>
      <p:ext uri="{BB962C8B-B14F-4D97-AF65-F5344CB8AC3E}">
        <p14:creationId xmlns:p14="http://schemas.microsoft.com/office/powerpoint/2010/main" val="3784932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808038"/>
            <a:ext cx="7185026" cy="40417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62888F4-0D07-4A15-9798-109BA8CC7880}" type="slidenum">
              <a:rPr lang="en-ZA" smtClean="0"/>
              <a:pPr>
                <a:defRPr/>
              </a:pPr>
              <a:t>34</a:t>
            </a:fld>
            <a:endParaRPr lang="en-ZA"/>
          </a:p>
        </p:txBody>
      </p:sp>
    </p:spTree>
    <p:extLst>
      <p:ext uri="{BB962C8B-B14F-4D97-AF65-F5344CB8AC3E}">
        <p14:creationId xmlns:p14="http://schemas.microsoft.com/office/powerpoint/2010/main" val="3369429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normAutofit lnSpcReduction="10000"/>
          </a:bodyPr>
          <a:lstStyle/>
          <a:p>
            <a:r>
              <a:rPr lang="en-US" dirty="0" smtClean="0"/>
              <a:t>The assumption is that the audience know what SETAs are:</a:t>
            </a:r>
          </a:p>
          <a:p>
            <a:pPr marL="355600" indent="-355600">
              <a:buFont typeface="Arial" pitchFamily="34" charset="0"/>
              <a:buChar char="•"/>
            </a:pPr>
            <a:r>
              <a:rPr lang="en-US" dirty="0" smtClean="0"/>
              <a:t>Facilitation  and Quality Assurance of skills development in specific economic sectors </a:t>
            </a:r>
            <a:r>
              <a:rPr lang="en-US" dirty="0" err="1" smtClean="0"/>
              <a:t>eg</a:t>
            </a:r>
            <a:r>
              <a:rPr lang="en-US" dirty="0" smtClean="0"/>
              <a:t>: FP&amp;M sector</a:t>
            </a:r>
          </a:p>
          <a:p>
            <a:pPr marL="355600" indent="-355600">
              <a:buFont typeface="Arial" pitchFamily="34" charset="0"/>
              <a:buChar char="•"/>
            </a:pPr>
            <a:r>
              <a:rPr lang="en-US" dirty="0" smtClean="0"/>
              <a:t>Administration of skills development levies received from member firms via SARS </a:t>
            </a:r>
          </a:p>
          <a:p>
            <a:pPr marL="355600" indent="-355600">
              <a:buFont typeface="Arial" pitchFamily="34" charset="0"/>
              <a:buChar char="•"/>
            </a:pPr>
            <a:r>
              <a:rPr lang="en-US" dirty="0" smtClean="0"/>
              <a:t>Distribution of mandatory and discretionary grant funding</a:t>
            </a:r>
          </a:p>
          <a:p>
            <a:pPr marL="355600" indent="-355600">
              <a:buFont typeface="Arial" pitchFamily="34" charset="0"/>
              <a:buChar char="•"/>
            </a:pPr>
            <a:r>
              <a:rPr lang="en-US" dirty="0" smtClean="0"/>
              <a:t>Driving force of NSDS III </a:t>
            </a:r>
          </a:p>
          <a:p>
            <a:pPr marL="355600" indent="-355600">
              <a:buFont typeface="Arial" pitchFamily="34" charset="0"/>
              <a:buChar char="•"/>
            </a:pPr>
            <a:endParaRPr lang="en-US" dirty="0" smtClean="0"/>
          </a:p>
          <a:p>
            <a:pPr marL="355600" indent="-355600"/>
            <a:r>
              <a:rPr lang="en-US" dirty="0" smtClean="0"/>
              <a:t>The assumption is that the audience know what NSDS III entails:</a:t>
            </a:r>
          </a:p>
          <a:p>
            <a:pPr marL="355600" indent="-355600">
              <a:buFont typeface="Arial" pitchFamily="34" charset="0"/>
              <a:buChar char="•"/>
            </a:pPr>
            <a:r>
              <a:rPr lang="en-US" dirty="0" smtClean="0"/>
              <a:t>National Skills Development Strategy </a:t>
            </a:r>
          </a:p>
          <a:p>
            <a:pPr marL="355600" indent="-355600">
              <a:buFont typeface="Arial" pitchFamily="34" charset="0"/>
              <a:buChar char="•"/>
            </a:pPr>
            <a:r>
              <a:rPr lang="en-US" dirty="0" smtClean="0"/>
              <a:t>Owned by Dept of Higher Education and Training</a:t>
            </a:r>
          </a:p>
          <a:p>
            <a:pPr marL="355600" indent="-355600">
              <a:buFont typeface="Arial" pitchFamily="34" charset="0"/>
              <a:buChar char="•"/>
            </a:pPr>
            <a:r>
              <a:rPr lang="en-US" dirty="0" smtClean="0"/>
              <a:t>Focus is on:</a:t>
            </a:r>
          </a:p>
          <a:p>
            <a:pPr marL="812800" lvl="1" indent="-355600">
              <a:buFont typeface="Arial" pitchFamily="34" charset="0"/>
              <a:buChar char="•"/>
            </a:pPr>
            <a:r>
              <a:rPr lang="en-US" dirty="0" smtClean="0"/>
              <a:t>Strengthening skills development system include SETAs, TVETs, HETs and other providers.</a:t>
            </a:r>
          </a:p>
          <a:p>
            <a:pPr marL="812800" lvl="1" indent="-355600">
              <a:buFont typeface="Arial" pitchFamily="34" charset="0"/>
              <a:buChar char="•"/>
            </a:pPr>
            <a:r>
              <a:rPr lang="en-US" dirty="0" smtClean="0"/>
              <a:t>Sector Skills Planning</a:t>
            </a:r>
          </a:p>
          <a:p>
            <a:pPr marL="812800" lvl="1" indent="-355600">
              <a:buFont typeface="Arial" pitchFamily="34" charset="0"/>
              <a:buChar char="•"/>
            </a:pPr>
            <a:r>
              <a:rPr lang="en-US" dirty="0" smtClean="0"/>
              <a:t>Access to learning </a:t>
            </a:r>
            <a:r>
              <a:rPr lang="en-US" dirty="0" err="1" smtClean="0"/>
              <a:t>programmes</a:t>
            </a:r>
            <a:r>
              <a:rPr lang="en-US" dirty="0" smtClean="0"/>
              <a:t> </a:t>
            </a:r>
            <a:r>
              <a:rPr lang="en-US" dirty="0" err="1" smtClean="0"/>
              <a:t>incl</a:t>
            </a:r>
            <a:r>
              <a:rPr lang="en-US" dirty="0" smtClean="0"/>
              <a:t> </a:t>
            </a:r>
            <a:r>
              <a:rPr lang="en-US" dirty="0" err="1" smtClean="0"/>
              <a:t>learnerships</a:t>
            </a:r>
            <a:r>
              <a:rPr lang="en-US" dirty="0" smtClean="0"/>
              <a:t>, apprenticeships – emphasis on PIVOTAL </a:t>
            </a:r>
            <a:r>
              <a:rPr lang="en-US" dirty="0" err="1" smtClean="0"/>
              <a:t>programmes</a:t>
            </a:r>
            <a:r>
              <a:rPr lang="en-US" dirty="0" smtClean="0"/>
              <a:t>.</a:t>
            </a:r>
          </a:p>
          <a:p>
            <a:pPr marL="812800" lvl="1" indent="-355600">
              <a:buFont typeface="Arial" pitchFamily="34" charset="0"/>
              <a:buChar char="•"/>
            </a:pPr>
            <a:r>
              <a:rPr lang="en-US" dirty="0" smtClean="0"/>
              <a:t>Partnerships between employers and FETs/ HETs</a:t>
            </a:r>
          </a:p>
          <a:p>
            <a:pPr marL="812800" lvl="1" indent="-355600">
              <a:buFont typeface="Arial" pitchFamily="34" charset="0"/>
              <a:buChar char="•"/>
            </a:pPr>
            <a:r>
              <a:rPr lang="en-US" dirty="0" smtClean="0"/>
              <a:t>Adult Education for young people due to low numeracy and literacy</a:t>
            </a:r>
          </a:p>
          <a:p>
            <a:pPr marL="812800" lvl="1" indent="-355600">
              <a:buFont typeface="Arial" pitchFamily="34" charset="0"/>
              <a:buChar char="•"/>
            </a:pPr>
            <a:r>
              <a:rPr lang="en-US" dirty="0" smtClean="0"/>
              <a:t>Workplace skills planning &amp; career </a:t>
            </a:r>
            <a:r>
              <a:rPr lang="en-US" dirty="0" err="1" smtClean="0"/>
              <a:t>pathing</a:t>
            </a:r>
            <a:r>
              <a:rPr lang="en-US" dirty="0" smtClean="0"/>
              <a:t> framework</a:t>
            </a:r>
          </a:p>
          <a:p>
            <a:pPr marL="812800" lvl="1" indent="-355600">
              <a:buFont typeface="Arial" pitchFamily="34" charset="0"/>
              <a:buChar char="•"/>
            </a:pPr>
            <a:r>
              <a:rPr lang="en-US" dirty="0" smtClean="0"/>
              <a:t>Small companies, community  </a:t>
            </a:r>
            <a:r>
              <a:rPr lang="en-US" dirty="0" err="1" smtClean="0"/>
              <a:t>organisations</a:t>
            </a:r>
            <a:r>
              <a:rPr lang="en-US" dirty="0" smtClean="0"/>
              <a:t>, unions</a:t>
            </a:r>
          </a:p>
          <a:p>
            <a:pPr marL="812800" lvl="1" indent="-355600">
              <a:buFont typeface="Arial" pitchFamily="34" charset="0"/>
              <a:buChar char="•"/>
            </a:pPr>
            <a:r>
              <a:rPr lang="en-US" dirty="0" smtClean="0"/>
              <a:t>Career Guidance</a:t>
            </a:r>
            <a:endParaRPr lang="en-US" dirty="0"/>
          </a:p>
        </p:txBody>
      </p:sp>
      <p:sp>
        <p:nvSpPr>
          <p:cNvPr id="4" name="Slide Number Placeholder 3"/>
          <p:cNvSpPr>
            <a:spLocks noGrp="1"/>
          </p:cNvSpPr>
          <p:nvPr>
            <p:ph type="sldNum" sz="quarter" idx="10"/>
          </p:nvPr>
        </p:nvSpPr>
        <p:spPr/>
        <p:txBody>
          <a:bodyPr/>
          <a:lstStyle/>
          <a:p>
            <a:fld id="{5E96D734-5E28-4903-8F88-DB64398D19B7}" type="slidenum">
              <a:rPr lang="en-US" smtClean="0"/>
              <a:pPr/>
              <a:t>3</a:t>
            </a:fld>
            <a:endParaRPr lang="en-US"/>
          </a:p>
        </p:txBody>
      </p:sp>
    </p:spTree>
    <p:extLst>
      <p:ext uri="{BB962C8B-B14F-4D97-AF65-F5344CB8AC3E}">
        <p14:creationId xmlns:p14="http://schemas.microsoft.com/office/powerpoint/2010/main" val="3466013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normAutofit/>
          </a:bodyPr>
          <a:lstStyle/>
          <a:p>
            <a:r>
              <a:rPr lang="en-US" dirty="0" smtClean="0"/>
              <a:t>CTFL  = Clothing, Textiles, Footwear, Leather and General Goods sectors</a:t>
            </a:r>
          </a:p>
          <a:p>
            <a:r>
              <a:rPr lang="en-US" dirty="0" smtClean="0"/>
              <a:t>FIETA = Forestry, Furniture, Pulp &amp; Paper and Wood products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E96D734-5E28-4903-8F88-DB64398D19B7}" type="slidenum">
              <a:rPr lang="en-US" smtClean="0"/>
              <a:pPr/>
              <a:t>4</a:t>
            </a:fld>
            <a:endParaRPr lang="en-US"/>
          </a:p>
        </p:txBody>
      </p:sp>
    </p:spTree>
    <p:extLst>
      <p:ext uri="{BB962C8B-B14F-4D97-AF65-F5344CB8AC3E}">
        <p14:creationId xmlns:p14="http://schemas.microsoft.com/office/powerpoint/2010/main" val="3510244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5E96D734-5E28-4903-8F88-DB64398D19B7}" type="slidenum">
              <a:rPr lang="en-US" smtClean="0"/>
              <a:pPr/>
              <a:t>6</a:t>
            </a:fld>
            <a:endParaRPr lang="en-US"/>
          </a:p>
        </p:txBody>
      </p:sp>
    </p:spTree>
    <p:extLst>
      <p:ext uri="{BB962C8B-B14F-4D97-AF65-F5344CB8AC3E}">
        <p14:creationId xmlns:p14="http://schemas.microsoft.com/office/powerpoint/2010/main" val="1729034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5E96D734-5E28-4903-8F88-DB64398D19B7}" type="slidenum">
              <a:rPr lang="en-US" smtClean="0"/>
              <a:pPr/>
              <a:t>7</a:t>
            </a:fld>
            <a:endParaRPr lang="en-US"/>
          </a:p>
        </p:txBody>
      </p:sp>
    </p:spTree>
    <p:extLst>
      <p:ext uri="{BB962C8B-B14F-4D97-AF65-F5344CB8AC3E}">
        <p14:creationId xmlns:p14="http://schemas.microsoft.com/office/powerpoint/2010/main" val="3892829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5E96D734-5E28-4903-8F88-DB64398D19B7}" type="slidenum">
              <a:rPr lang="en-US" smtClean="0"/>
              <a:pPr/>
              <a:t>8</a:t>
            </a:fld>
            <a:endParaRPr lang="en-US"/>
          </a:p>
        </p:txBody>
      </p:sp>
    </p:spTree>
    <p:extLst>
      <p:ext uri="{BB962C8B-B14F-4D97-AF65-F5344CB8AC3E}">
        <p14:creationId xmlns:p14="http://schemas.microsoft.com/office/powerpoint/2010/main" val="122852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Prudent financial management resulting in elimination of waste and reduced cost</a:t>
            </a:r>
          </a:p>
          <a:p>
            <a:endParaRPr lang="en-US" dirty="0" smtClean="0"/>
          </a:p>
          <a:p>
            <a:r>
              <a:rPr lang="en-US" dirty="0" smtClean="0"/>
              <a:t>Implementation of new organisation structure</a:t>
            </a:r>
            <a:r>
              <a:rPr lang="en-US" baseline="0" dirty="0" smtClean="0"/>
              <a:t> included strategic staff appointments which </a:t>
            </a:r>
            <a:r>
              <a:rPr lang="en-US" baseline="0" dirty="0" err="1" smtClean="0"/>
              <a:t>stablised</a:t>
            </a:r>
            <a:r>
              <a:rPr lang="en-US" baseline="0" dirty="0" smtClean="0"/>
              <a:t> operations</a:t>
            </a:r>
            <a:endParaRPr lang="en-US" dirty="0"/>
          </a:p>
        </p:txBody>
      </p:sp>
      <p:sp>
        <p:nvSpPr>
          <p:cNvPr id="4" name="Slide Number Placeholder 3"/>
          <p:cNvSpPr>
            <a:spLocks noGrp="1"/>
          </p:cNvSpPr>
          <p:nvPr>
            <p:ph type="sldNum" sz="quarter" idx="10"/>
          </p:nvPr>
        </p:nvSpPr>
        <p:spPr/>
        <p:txBody>
          <a:bodyPr/>
          <a:lstStyle/>
          <a:p>
            <a:fld id="{5E96D734-5E28-4903-8F88-DB64398D19B7}" type="slidenum">
              <a:rPr lang="en-US" smtClean="0"/>
              <a:pPr/>
              <a:t>9</a:t>
            </a:fld>
            <a:endParaRPr lang="en-US"/>
          </a:p>
        </p:txBody>
      </p:sp>
    </p:spTree>
    <p:extLst>
      <p:ext uri="{BB962C8B-B14F-4D97-AF65-F5344CB8AC3E}">
        <p14:creationId xmlns:p14="http://schemas.microsoft.com/office/powerpoint/2010/main" val="4253874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US" dirty="0" smtClean="0"/>
              <a:t>Income</a:t>
            </a:r>
            <a:r>
              <a:rPr lang="en-US" baseline="0" dirty="0" smtClean="0"/>
              <a:t> in 2014/15 increased by 13% in comparison to 2013/14</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CD8C5B5-84EC-4A8D-95E9-4F37B21B9CB8}" type="slidenum">
              <a:rPr lang="en-ZA" smtClean="0"/>
              <a:t>12</a:t>
            </a:fld>
            <a:endParaRPr lang="en-ZA"/>
          </a:p>
        </p:txBody>
      </p:sp>
    </p:spTree>
    <p:extLst>
      <p:ext uri="{BB962C8B-B14F-4D97-AF65-F5344CB8AC3E}">
        <p14:creationId xmlns:p14="http://schemas.microsoft.com/office/powerpoint/2010/main" val="164549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US" dirty="0" smtClean="0"/>
              <a:t>For</a:t>
            </a:r>
            <a:r>
              <a:rPr lang="en-US" baseline="0" dirty="0" smtClean="0"/>
              <a:t> the 2014/15 financial year, administration income was contained within the 10,5% threshold</a:t>
            </a:r>
          </a:p>
          <a:p>
            <a:endParaRPr lang="en-US" baseline="0" dirty="0" smtClean="0"/>
          </a:p>
          <a:p>
            <a:r>
              <a:rPr lang="en-US" baseline="0" dirty="0" smtClean="0"/>
              <a:t>Discretionary grant expenditure increased </a:t>
            </a:r>
            <a:r>
              <a:rPr lang="en-US" baseline="0" smtClean="0"/>
              <a:t>by 145% </a:t>
            </a:r>
            <a:r>
              <a:rPr lang="en-US" baseline="0" dirty="0" smtClean="0"/>
              <a:t>from the previous year (724% since inception)</a:t>
            </a:r>
          </a:p>
          <a:p>
            <a:endParaRPr lang="en-US" baseline="0" dirty="0" smtClean="0"/>
          </a:p>
          <a:p>
            <a:r>
              <a:rPr lang="en-US" baseline="0" dirty="0" smtClean="0"/>
              <a:t>Mandatory grant expenditure increased from the previous year due to reversal of a prior year provision and the payment of outstanding grants of R10 million to the relevant employer. </a:t>
            </a:r>
          </a:p>
          <a:p>
            <a:r>
              <a:rPr lang="en-US" baseline="0" dirty="0" smtClean="0"/>
              <a:t>The decrease in expenditure in mandatory grants from 2012/13 to 2013/14 is due to the new grant regulations (from 50% down to 20%)</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CD8C5B5-84EC-4A8D-95E9-4F37B21B9CB8}" type="slidenum">
              <a:rPr lang="en-ZA" smtClean="0"/>
              <a:t>13</a:t>
            </a:fld>
            <a:endParaRPr lang="en-ZA"/>
          </a:p>
        </p:txBody>
      </p:sp>
    </p:spTree>
    <p:extLst>
      <p:ext uri="{BB962C8B-B14F-4D97-AF65-F5344CB8AC3E}">
        <p14:creationId xmlns:p14="http://schemas.microsoft.com/office/powerpoint/2010/main" val="13269038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315312" y="4082241"/>
            <a:ext cx="5862437" cy="1693427"/>
          </a:xfrm>
        </p:spPr>
        <p:txBody>
          <a:bodyPr>
            <a:normAutofit/>
          </a:bodyPr>
          <a:lstStyle>
            <a:lvl1pPr algn="l">
              <a:lnSpc>
                <a:spcPct val="120000"/>
              </a:lnSpc>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2657949" y="5530413"/>
            <a:ext cx="8534400" cy="825939"/>
          </a:xfrm>
        </p:spPr>
        <p:txBody>
          <a:bodyPr/>
          <a:lstStyle>
            <a:lvl1pPr marL="0" indent="0" algn="l">
              <a:buNone/>
              <a:defRPr>
                <a:solidFill>
                  <a:srgbClr val="FFFFFF"/>
                </a:solidFill>
              </a:defRPr>
            </a:lvl1pPr>
            <a:lvl2pPr marL="457159" indent="0" algn="ctr">
              <a:buNone/>
              <a:defRPr>
                <a:solidFill>
                  <a:schemeClr val="tx1">
                    <a:tint val="75000"/>
                  </a:schemeClr>
                </a:solidFill>
              </a:defRPr>
            </a:lvl2pPr>
            <a:lvl3pPr marL="914317" indent="0" algn="ctr">
              <a:buNone/>
              <a:defRPr>
                <a:solidFill>
                  <a:schemeClr val="tx1">
                    <a:tint val="75000"/>
                  </a:schemeClr>
                </a:solidFill>
              </a:defRPr>
            </a:lvl3pPr>
            <a:lvl4pPr marL="1371476" indent="0" algn="ctr">
              <a:buNone/>
              <a:defRPr>
                <a:solidFill>
                  <a:schemeClr val="tx1">
                    <a:tint val="75000"/>
                  </a:schemeClr>
                </a:solidFill>
              </a:defRPr>
            </a:lvl4pPr>
            <a:lvl5pPr marL="1828636" indent="0" algn="ctr">
              <a:buNone/>
              <a:defRPr>
                <a:solidFill>
                  <a:schemeClr val="tx1">
                    <a:tint val="75000"/>
                  </a:schemeClr>
                </a:solidFill>
              </a:defRPr>
            </a:lvl5pPr>
            <a:lvl6pPr marL="2285795" indent="0" algn="ctr">
              <a:buNone/>
              <a:defRPr>
                <a:solidFill>
                  <a:schemeClr val="tx1">
                    <a:tint val="75000"/>
                  </a:schemeClr>
                </a:solidFill>
              </a:defRPr>
            </a:lvl6pPr>
            <a:lvl7pPr marL="2742953" indent="0" algn="ctr">
              <a:buNone/>
              <a:defRPr>
                <a:solidFill>
                  <a:schemeClr val="tx1">
                    <a:tint val="75000"/>
                  </a:schemeClr>
                </a:solidFill>
              </a:defRPr>
            </a:lvl7pPr>
            <a:lvl8pPr marL="3200113" indent="0" algn="ctr">
              <a:buNone/>
              <a:defRPr>
                <a:solidFill>
                  <a:schemeClr val="tx1">
                    <a:tint val="75000"/>
                  </a:schemeClr>
                </a:solidFill>
              </a:defRPr>
            </a:lvl8pPr>
            <a:lvl9pPr marL="3657271"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EE64FED-176C-7041-9AB1-C30BA21FDC6A}" type="datetimeFigureOut">
              <a:rPr lang="en-US" smtClean="0">
                <a:solidFill>
                  <a:prstClr val="black">
                    <a:tint val="75000"/>
                  </a:prstClr>
                </a:solidFill>
              </a:rPr>
              <a:pPr/>
              <a:t>1/21/2016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648882" y="-66946"/>
            <a:ext cx="5705415" cy="6924947"/>
          </a:xfrm>
          <a:prstGeom prst="rect">
            <a:avLst/>
          </a:prstGeom>
        </p:spPr>
      </p:pic>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391" y="-189247"/>
            <a:ext cx="6470808" cy="2588323"/>
          </a:xfrm>
          <a:prstGeom prst="rect">
            <a:avLst/>
          </a:prstGeom>
        </p:spPr>
      </p:pic>
      <p:sp>
        <p:nvSpPr>
          <p:cNvPr id="12" name="Rectangle 11"/>
          <p:cNvSpPr/>
          <p:nvPr userDrawn="1"/>
        </p:nvSpPr>
        <p:spPr>
          <a:xfrm>
            <a:off x="0" y="6126166"/>
            <a:ext cx="12192000" cy="731836"/>
          </a:xfrm>
          <a:prstGeom prst="rect">
            <a:avLst/>
          </a:prstGeom>
          <a:solidFill>
            <a:srgbClr val="4F737F"/>
          </a:solidFill>
          <a:ln>
            <a:noFill/>
          </a:ln>
        </p:spPr>
        <p:style>
          <a:lnRef idx="1">
            <a:schemeClr val="accent1"/>
          </a:lnRef>
          <a:fillRef idx="3">
            <a:schemeClr val="accent1"/>
          </a:fillRef>
          <a:effectRef idx="2">
            <a:schemeClr val="accent1"/>
          </a:effectRef>
          <a:fontRef idx="minor">
            <a:schemeClr val="lt1"/>
          </a:fontRef>
        </p:style>
        <p:txBody>
          <a:bodyPr lIns="91434" tIns="45718" rIns="91434" bIns="45718" rtlCol="0" anchor="ctr"/>
          <a:lstStyle/>
          <a:p>
            <a:pPr algn="ctr"/>
            <a:endParaRPr lang="en-US" sz="1900" dirty="0"/>
          </a:p>
        </p:txBody>
      </p:sp>
    </p:spTree>
    <p:extLst>
      <p:ext uri="{BB962C8B-B14F-4D97-AF65-F5344CB8AC3E}">
        <p14:creationId xmlns:p14="http://schemas.microsoft.com/office/powerpoint/2010/main" val="5737433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E64FED-176C-7041-9AB1-C30BA21FDC6A}" type="datetimeFigureOut">
              <a:rPr lang="en-US" smtClean="0">
                <a:solidFill>
                  <a:prstClr val="black">
                    <a:tint val="75000"/>
                  </a:prstClr>
                </a:solidFill>
              </a:rPr>
              <a:pPr/>
              <a:t>1/21/2016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9434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E64FED-176C-7041-9AB1-C30BA21FDC6A}" type="datetimeFigureOut">
              <a:rPr lang="en-US" smtClean="0">
                <a:solidFill>
                  <a:prstClr val="black">
                    <a:tint val="75000"/>
                  </a:prstClr>
                </a:solidFill>
              </a:rPr>
              <a:pPr/>
              <a:t>1/21/2016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29001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3393" y="1700810"/>
            <a:ext cx="11010939" cy="42640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CA" dirty="0"/>
          </a:p>
        </p:txBody>
      </p:sp>
      <p:sp>
        <p:nvSpPr>
          <p:cNvPr id="4" name="Espace réservé de la date 3"/>
          <p:cNvSpPr>
            <a:spLocks noGrp="1"/>
          </p:cNvSpPr>
          <p:nvPr>
            <p:ph type="dt" sz="half" idx="10"/>
          </p:nvPr>
        </p:nvSpPr>
        <p:spPr/>
        <p:txBody>
          <a:bodyPr/>
          <a:lstStyle>
            <a:lvl1pPr>
              <a:defRPr/>
            </a:lvl1pPr>
          </a:lstStyle>
          <a:p>
            <a:fld id="{5C7022A6-4C90-4833-82F5-56ECB8472840}" type="datetimeFigureOut">
              <a:rPr lang="en-US" smtClean="0"/>
              <a:pPr/>
              <a:t>1/21/2016</a:t>
            </a:fld>
            <a:endParaRPr lang="en-US"/>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624D6E61-1FA7-4B4D-89DC-79F61E0D3267}" type="slidenum">
              <a:rPr lang="en-US" smtClean="0"/>
              <a:pPr/>
              <a:t>‹#›</a:t>
            </a:fld>
            <a:endParaRPr lang="en-US"/>
          </a:p>
        </p:txBody>
      </p:sp>
      <p:sp>
        <p:nvSpPr>
          <p:cNvPr id="18" name="Titre 1"/>
          <p:cNvSpPr>
            <a:spLocks noGrp="1"/>
          </p:cNvSpPr>
          <p:nvPr>
            <p:ph type="title"/>
          </p:nvPr>
        </p:nvSpPr>
        <p:spPr>
          <a:xfrm>
            <a:off x="609600" y="274639"/>
            <a:ext cx="10972800" cy="1143000"/>
          </a:xfrm>
          <a:prstGeom prst="roundRect">
            <a:avLst/>
          </a:prstGeom>
        </p:spPr>
        <p:txBody>
          <a:bodyPr/>
          <a:lstStyle>
            <a:lvl1pPr>
              <a:defRPr b="1" cap="none" spc="0">
                <a:ln w="18415" cmpd="sng">
                  <a:noFill/>
                  <a:prstDash val="solid"/>
                </a:ln>
                <a:solidFill>
                  <a:schemeClr val="tx2"/>
                </a:solidFill>
                <a:effectLst/>
              </a:defRPr>
            </a:lvl1pPr>
          </a:lstStyle>
          <a:p>
            <a:r>
              <a:rPr lang="en-US" dirty="0" smtClean="0"/>
              <a:t>Click to edit Master title style</a:t>
            </a:r>
            <a:endParaRPr lang="fr-CA" dirty="0"/>
          </a:p>
        </p:txBody>
      </p:sp>
    </p:spTree>
    <p:extLst>
      <p:ext uri="{BB962C8B-B14F-4D97-AF65-F5344CB8AC3E}">
        <p14:creationId xmlns:p14="http://schemas.microsoft.com/office/powerpoint/2010/main" val="3583725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315311" y="4082242"/>
            <a:ext cx="5862437" cy="1693425"/>
          </a:xfrm>
        </p:spPr>
        <p:txBody>
          <a:bodyPr>
            <a:normAutofit/>
          </a:bodyPr>
          <a:lstStyle>
            <a:lvl1pPr algn="l">
              <a:lnSpc>
                <a:spcPct val="120000"/>
              </a:lnSpc>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2657949" y="5530412"/>
            <a:ext cx="8534400" cy="825938"/>
          </a:xfrm>
        </p:spPr>
        <p:txBody>
          <a:bodyPr/>
          <a:lstStyle>
            <a:lvl1pPr marL="0" indent="0" algn="l">
              <a:buNone/>
              <a:defRPr>
                <a:solidFill>
                  <a:srgbClr val="FFFFFF"/>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EE64FED-176C-7041-9AB1-C30BA21FDC6A}" type="datetimeFigureOut">
              <a:rPr lang="en-US" smtClean="0">
                <a:solidFill>
                  <a:prstClr val="black">
                    <a:tint val="75000"/>
                  </a:prstClr>
                </a:solidFill>
                <a:latin typeface="Calibri"/>
              </a:rPr>
              <a:pPr/>
              <a:t>1/21/2016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F170DD6-C84C-984E-83C8-F919C4C50C3E}"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648879" y="-66947"/>
            <a:ext cx="5705415" cy="6924947"/>
          </a:xfrm>
          <a:prstGeom prst="rect">
            <a:avLst/>
          </a:prstGeom>
        </p:spPr>
      </p:pic>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391" y="-189247"/>
            <a:ext cx="6470808" cy="2588323"/>
          </a:xfrm>
          <a:prstGeom prst="rect">
            <a:avLst/>
          </a:prstGeom>
        </p:spPr>
      </p:pic>
      <p:sp>
        <p:nvSpPr>
          <p:cNvPr id="12" name="Rectangle 11"/>
          <p:cNvSpPr/>
          <p:nvPr userDrawn="1"/>
        </p:nvSpPr>
        <p:spPr>
          <a:xfrm>
            <a:off x="0" y="6126164"/>
            <a:ext cx="12192000" cy="731836"/>
          </a:xfrm>
          <a:prstGeom prst="rect">
            <a:avLst/>
          </a:prstGeom>
          <a:solidFill>
            <a:srgbClr val="4F73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dirty="0">
              <a:solidFill>
                <a:prstClr val="white"/>
              </a:solidFill>
              <a:latin typeface="Calibri"/>
            </a:endParaRPr>
          </a:p>
        </p:txBody>
      </p:sp>
    </p:spTree>
    <p:extLst>
      <p:ext uri="{BB962C8B-B14F-4D97-AF65-F5344CB8AC3E}">
        <p14:creationId xmlns:p14="http://schemas.microsoft.com/office/powerpoint/2010/main" val="302279001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E64FED-176C-7041-9AB1-C30BA21FDC6A}" type="datetimeFigureOut">
              <a:rPr lang="en-US" smtClean="0">
                <a:solidFill>
                  <a:prstClr val="black">
                    <a:tint val="75000"/>
                  </a:prstClr>
                </a:solidFill>
                <a:latin typeface="Calibri"/>
              </a:rPr>
              <a:pPr/>
              <a:t>1/21/2016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F170DD6-C84C-984E-83C8-F919C4C50C3E}"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65265370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E64FED-176C-7041-9AB1-C30BA21FDC6A}" type="datetimeFigureOut">
              <a:rPr lang="en-US" smtClean="0">
                <a:solidFill>
                  <a:prstClr val="black">
                    <a:tint val="75000"/>
                  </a:prstClr>
                </a:solidFill>
                <a:latin typeface="Calibri"/>
              </a:rPr>
              <a:pPr/>
              <a:t>1/21/2016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F170DD6-C84C-984E-83C8-F919C4C50C3E}"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813965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E64FED-176C-7041-9AB1-C30BA21FDC6A}" type="datetimeFigureOut">
              <a:rPr lang="en-US" smtClean="0">
                <a:solidFill>
                  <a:prstClr val="black">
                    <a:tint val="75000"/>
                  </a:prstClr>
                </a:solidFill>
                <a:latin typeface="Calibri"/>
              </a:rPr>
              <a:pPr/>
              <a:t>1/21/2016</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F170DD6-C84C-984E-83C8-F919C4C50C3E}"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590677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E64FED-176C-7041-9AB1-C30BA21FDC6A}" type="datetimeFigureOut">
              <a:rPr lang="en-US" smtClean="0">
                <a:solidFill>
                  <a:prstClr val="black">
                    <a:tint val="75000"/>
                  </a:prstClr>
                </a:solidFill>
                <a:latin typeface="Calibri"/>
              </a:rPr>
              <a:pPr/>
              <a:t>1/21/2016</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4F170DD6-C84C-984E-83C8-F919C4C50C3E}"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6679815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E64FED-176C-7041-9AB1-C30BA21FDC6A}" type="datetimeFigureOut">
              <a:rPr lang="en-US" smtClean="0">
                <a:solidFill>
                  <a:prstClr val="black">
                    <a:tint val="75000"/>
                  </a:prstClr>
                </a:solidFill>
                <a:latin typeface="Calibri"/>
              </a:rPr>
              <a:pPr/>
              <a:t>1/21/2016</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4F170DD6-C84C-984E-83C8-F919C4C50C3E}"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567590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E64FED-176C-7041-9AB1-C30BA21FDC6A}" type="datetimeFigureOut">
              <a:rPr lang="en-US" smtClean="0">
                <a:solidFill>
                  <a:prstClr val="black">
                    <a:tint val="75000"/>
                  </a:prstClr>
                </a:solidFill>
                <a:latin typeface="Calibri"/>
              </a:rPr>
              <a:pPr/>
              <a:t>1/21/2016</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4F170DD6-C84C-984E-83C8-F919C4C50C3E}"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160332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E64FED-176C-7041-9AB1-C30BA21FDC6A}" type="datetimeFigureOut">
              <a:rPr lang="en-US" smtClean="0">
                <a:solidFill>
                  <a:prstClr val="black">
                    <a:tint val="75000"/>
                  </a:prstClr>
                </a:solidFill>
              </a:rPr>
              <a:pPr/>
              <a:t>1/21/2016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43832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E64FED-176C-7041-9AB1-C30BA21FDC6A}" type="datetimeFigureOut">
              <a:rPr lang="en-US" smtClean="0">
                <a:solidFill>
                  <a:prstClr val="black">
                    <a:tint val="75000"/>
                  </a:prstClr>
                </a:solidFill>
                <a:latin typeface="Calibri"/>
              </a:rPr>
              <a:pPr/>
              <a:t>1/21/2016</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F170DD6-C84C-984E-83C8-F919C4C50C3E}"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872121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E64FED-176C-7041-9AB1-C30BA21FDC6A}" type="datetimeFigureOut">
              <a:rPr lang="en-US" smtClean="0">
                <a:solidFill>
                  <a:prstClr val="black">
                    <a:tint val="75000"/>
                  </a:prstClr>
                </a:solidFill>
                <a:latin typeface="Calibri"/>
              </a:rPr>
              <a:pPr/>
              <a:t>1/21/2016</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F170DD6-C84C-984E-83C8-F919C4C50C3E}"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235535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E64FED-176C-7041-9AB1-C30BA21FDC6A}" type="datetimeFigureOut">
              <a:rPr lang="en-US" smtClean="0">
                <a:solidFill>
                  <a:prstClr val="black">
                    <a:tint val="75000"/>
                  </a:prstClr>
                </a:solidFill>
                <a:latin typeface="Calibri"/>
              </a:rPr>
              <a:pPr/>
              <a:t>1/21/2016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F170DD6-C84C-984E-83C8-F919C4C50C3E}"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5539856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E64FED-176C-7041-9AB1-C30BA21FDC6A}" type="datetimeFigureOut">
              <a:rPr lang="en-US" smtClean="0">
                <a:solidFill>
                  <a:prstClr val="black">
                    <a:tint val="75000"/>
                  </a:prstClr>
                </a:solidFill>
                <a:latin typeface="Calibri"/>
              </a:rPr>
              <a:pPr/>
              <a:t>1/21/2016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F170DD6-C84C-984E-83C8-F919C4C50C3E}"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7135084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3392" y="1700809"/>
            <a:ext cx="11010939" cy="42640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CA" dirty="0"/>
          </a:p>
        </p:txBody>
      </p:sp>
      <p:sp>
        <p:nvSpPr>
          <p:cNvPr id="4" name="Espace réservé de la date 3"/>
          <p:cNvSpPr>
            <a:spLocks noGrp="1"/>
          </p:cNvSpPr>
          <p:nvPr>
            <p:ph type="dt" sz="half" idx="10"/>
          </p:nvPr>
        </p:nvSpPr>
        <p:spPr/>
        <p:txBody>
          <a:bodyPr/>
          <a:lstStyle>
            <a:lvl1pPr>
              <a:defRPr/>
            </a:lvl1pPr>
          </a:lstStyle>
          <a:p>
            <a:fld id="{5C7022A6-4C90-4833-82F5-56ECB8472840}" type="datetimeFigureOut">
              <a:rPr lang="en-US" smtClean="0">
                <a:solidFill>
                  <a:prstClr val="black">
                    <a:tint val="75000"/>
                  </a:prstClr>
                </a:solidFill>
                <a:latin typeface="Calibri"/>
              </a:rPr>
              <a:pPr/>
              <a:t>1/21/2016</a:t>
            </a:fld>
            <a:endParaRPr lang="en-US">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lvl1pPr>
              <a:defRPr/>
            </a:lvl1pPr>
          </a:lstStyle>
          <a:p>
            <a:endParaRPr lang="en-US">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lvl1pPr>
              <a:defRPr/>
            </a:lvl1pPr>
          </a:lstStyle>
          <a:p>
            <a:fld id="{624D6E61-1FA7-4B4D-89DC-79F61E0D326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18" name="Titre 1"/>
          <p:cNvSpPr>
            <a:spLocks noGrp="1"/>
          </p:cNvSpPr>
          <p:nvPr>
            <p:ph type="title"/>
          </p:nvPr>
        </p:nvSpPr>
        <p:spPr>
          <a:xfrm>
            <a:off x="609600" y="274638"/>
            <a:ext cx="10972800" cy="1143000"/>
          </a:xfrm>
          <a:prstGeom prst="roundRect">
            <a:avLst/>
          </a:prstGeom>
        </p:spPr>
        <p:txBody>
          <a:bodyPr/>
          <a:lstStyle>
            <a:lvl1pPr>
              <a:defRPr b="1" cap="none" spc="0">
                <a:ln w="18415" cmpd="sng">
                  <a:noFill/>
                  <a:prstDash val="solid"/>
                </a:ln>
                <a:solidFill>
                  <a:schemeClr val="tx2"/>
                </a:solidFill>
                <a:effectLst/>
              </a:defRPr>
            </a:lvl1pPr>
          </a:lstStyle>
          <a:p>
            <a:r>
              <a:rPr lang="en-US" dirty="0" smtClean="0"/>
              <a:t>Click to edit Master title style</a:t>
            </a:r>
            <a:endParaRPr lang="fr-CA" dirty="0"/>
          </a:p>
        </p:txBody>
      </p:sp>
    </p:spTree>
    <p:extLst>
      <p:ext uri="{BB962C8B-B14F-4D97-AF65-F5344CB8AC3E}">
        <p14:creationId xmlns:p14="http://schemas.microsoft.com/office/powerpoint/2010/main" val="684476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100">
                <a:solidFill>
                  <a:schemeClr val="tx1">
                    <a:tint val="75000"/>
                  </a:schemeClr>
                </a:solidFill>
              </a:defRPr>
            </a:lvl1pPr>
            <a:lvl2pPr marL="457159" indent="0">
              <a:buNone/>
              <a:defRPr sz="1900">
                <a:solidFill>
                  <a:schemeClr val="tx1">
                    <a:tint val="75000"/>
                  </a:schemeClr>
                </a:solidFill>
              </a:defRPr>
            </a:lvl2pPr>
            <a:lvl3pPr marL="914317" indent="0">
              <a:buNone/>
              <a:defRPr sz="1500">
                <a:solidFill>
                  <a:schemeClr val="tx1">
                    <a:tint val="75000"/>
                  </a:schemeClr>
                </a:solidFill>
              </a:defRPr>
            </a:lvl3pPr>
            <a:lvl4pPr marL="1371476" indent="0">
              <a:buNone/>
              <a:defRPr sz="1500">
                <a:solidFill>
                  <a:schemeClr val="tx1">
                    <a:tint val="75000"/>
                  </a:schemeClr>
                </a:solidFill>
              </a:defRPr>
            </a:lvl4pPr>
            <a:lvl5pPr marL="1828636" indent="0">
              <a:buNone/>
              <a:defRPr sz="1500">
                <a:solidFill>
                  <a:schemeClr val="tx1">
                    <a:tint val="75000"/>
                  </a:schemeClr>
                </a:solidFill>
              </a:defRPr>
            </a:lvl5pPr>
            <a:lvl6pPr marL="2285795" indent="0">
              <a:buNone/>
              <a:defRPr sz="1500">
                <a:solidFill>
                  <a:schemeClr val="tx1">
                    <a:tint val="75000"/>
                  </a:schemeClr>
                </a:solidFill>
              </a:defRPr>
            </a:lvl6pPr>
            <a:lvl7pPr marL="2742953" indent="0">
              <a:buNone/>
              <a:defRPr sz="1500">
                <a:solidFill>
                  <a:schemeClr val="tx1">
                    <a:tint val="75000"/>
                  </a:schemeClr>
                </a:solidFill>
              </a:defRPr>
            </a:lvl7pPr>
            <a:lvl8pPr marL="3200113" indent="0">
              <a:buNone/>
              <a:defRPr sz="1500">
                <a:solidFill>
                  <a:schemeClr val="tx1">
                    <a:tint val="75000"/>
                  </a:schemeClr>
                </a:solidFill>
              </a:defRPr>
            </a:lvl8pPr>
            <a:lvl9pPr marL="3657271"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E64FED-176C-7041-9AB1-C30BA21FDC6A}" type="datetimeFigureOut">
              <a:rPr lang="en-US" smtClean="0">
                <a:solidFill>
                  <a:prstClr val="black">
                    <a:tint val="75000"/>
                  </a:prstClr>
                </a:solidFill>
              </a:rPr>
              <a:pPr/>
              <a:t>1/21/2016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05031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E64FED-176C-7041-9AB1-C30BA21FDC6A}" type="datetimeFigureOut">
              <a:rPr lang="en-US" smtClean="0">
                <a:solidFill>
                  <a:prstClr val="black">
                    <a:tint val="75000"/>
                  </a:prstClr>
                </a:solidFill>
              </a:rPr>
              <a:pPr/>
              <a:t>1/21/2016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67333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59" indent="0">
              <a:buNone/>
              <a:defRPr sz="2100" b="1"/>
            </a:lvl2pPr>
            <a:lvl3pPr marL="914317" indent="0">
              <a:buNone/>
              <a:defRPr sz="1900" b="1"/>
            </a:lvl3pPr>
            <a:lvl4pPr marL="1371476" indent="0">
              <a:buNone/>
              <a:defRPr sz="1500" b="1"/>
            </a:lvl4pPr>
            <a:lvl5pPr marL="1828636" indent="0">
              <a:buNone/>
              <a:defRPr sz="1500" b="1"/>
            </a:lvl5pPr>
            <a:lvl6pPr marL="2285795" indent="0">
              <a:buNone/>
              <a:defRPr sz="1500" b="1"/>
            </a:lvl6pPr>
            <a:lvl7pPr marL="2742953" indent="0">
              <a:buNone/>
              <a:defRPr sz="1500" b="1"/>
            </a:lvl7pPr>
            <a:lvl8pPr marL="3200113" indent="0">
              <a:buNone/>
              <a:defRPr sz="1500" b="1"/>
            </a:lvl8pPr>
            <a:lvl9pPr marL="3657271"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100"/>
            </a:lvl2pPr>
            <a:lvl3pPr>
              <a:defRPr sz="19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2400" b="1"/>
            </a:lvl1pPr>
            <a:lvl2pPr marL="457159" indent="0">
              <a:buNone/>
              <a:defRPr sz="2100" b="1"/>
            </a:lvl2pPr>
            <a:lvl3pPr marL="914317" indent="0">
              <a:buNone/>
              <a:defRPr sz="1900" b="1"/>
            </a:lvl3pPr>
            <a:lvl4pPr marL="1371476" indent="0">
              <a:buNone/>
              <a:defRPr sz="1500" b="1"/>
            </a:lvl4pPr>
            <a:lvl5pPr marL="1828636" indent="0">
              <a:buNone/>
              <a:defRPr sz="1500" b="1"/>
            </a:lvl5pPr>
            <a:lvl6pPr marL="2285795" indent="0">
              <a:buNone/>
              <a:defRPr sz="1500" b="1"/>
            </a:lvl6pPr>
            <a:lvl7pPr marL="2742953" indent="0">
              <a:buNone/>
              <a:defRPr sz="1500" b="1"/>
            </a:lvl7pPr>
            <a:lvl8pPr marL="3200113" indent="0">
              <a:buNone/>
              <a:defRPr sz="1500" b="1"/>
            </a:lvl8pPr>
            <a:lvl9pPr marL="3657271"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100"/>
            </a:lvl2pPr>
            <a:lvl3pPr>
              <a:defRPr sz="19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E64FED-176C-7041-9AB1-C30BA21FDC6A}" type="datetimeFigureOut">
              <a:rPr lang="en-US" smtClean="0">
                <a:solidFill>
                  <a:prstClr val="black">
                    <a:tint val="75000"/>
                  </a:prstClr>
                </a:solidFill>
              </a:rPr>
              <a:pPr/>
              <a:t>1/21/2016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8243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E64FED-176C-7041-9AB1-C30BA21FDC6A}" type="datetimeFigureOut">
              <a:rPr lang="en-US" smtClean="0">
                <a:solidFill>
                  <a:prstClr val="black">
                    <a:tint val="75000"/>
                  </a:prstClr>
                </a:solidFill>
              </a:rPr>
              <a:pPr/>
              <a:t>1/21/2016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2486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E64FED-176C-7041-9AB1-C30BA21FDC6A}" type="datetimeFigureOut">
              <a:rPr lang="en-US" smtClean="0">
                <a:solidFill>
                  <a:prstClr val="black">
                    <a:tint val="75000"/>
                  </a:prstClr>
                </a:solidFill>
              </a:rPr>
              <a:pPr/>
              <a:t>1/21/2016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0319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162051"/>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4766733" y="273056"/>
            <a:ext cx="6815667" cy="585311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500"/>
            </a:lvl1pPr>
            <a:lvl2pPr marL="457159" indent="0">
              <a:buNone/>
              <a:defRPr sz="1200"/>
            </a:lvl2pPr>
            <a:lvl3pPr marL="914317" indent="0">
              <a:buNone/>
              <a:defRPr sz="1100"/>
            </a:lvl3pPr>
            <a:lvl4pPr marL="1371476" indent="0">
              <a:buNone/>
              <a:defRPr sz="900"/>
            </a:lvl4pPr>
            <a:lvl5pPr marL="1828636" indent="0">
              <a:buNone/>
              <a:defRPr sz="900"/>
            </a:lvl5pPr>
            <a:lvl6pPr marL="2285795" indent="0">
              <a:buNone/>
              <a:defRPr sz="900"/>
            </a:lvl6pPr>
            <a:lvl7pPr marL="2742953" indent="0">
              <a:buNone/>
              <a:defRPr sz="900"/>
            </a:lvl7pPr>
            <a:lvl8pPr marL="3200113" indent="0">
              <a:buNone/>
              <a:defRPr sz="900"/>
            </a:lvl8pPr>
            <a:lvl9pPr marL="365727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E64FED-176C-7041-9AB1-C30BA21FDC6A}" type="datetimeFigureOut">
              <a:rPr lang="en-US" smtClean="0">
                <a:solidFill>
                  <a:prstClr val="black">
                    <a:tint val="75000"/>
                  </a:prstClr>
                </a:solidFill>
              </a:rPr>
              <a:pPr/>
              <a:t>1/21/2016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56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59" indent="0">
              <a:buNone/>
              <a:defRPr sz="2800"/>
            </a:lvl2pPr>
            <a:lvl3pPr marL="914317" indent="0">
              <a:buNone/>
              <a:defRPr sz="2400"/>
            </a:lvl3pPr>
            <a:lvl4pPr marL="1371476" indent="0">
              <a:buNone/>
              <a:defRPr sz="2100"/>
            </a:lvl4pPr>
            <a:lvl5pPr marL="1828636" indent="0">
              <a:buNone/>
              <a:defRPr sz="2100"/>
            </a:lvl5pPr>
            <a:lvl6pPr marL="2285795" indent="0">
              <a:buNone/>
              <a:defRPr sz="2100"/>
            </a:lvl6pPr>
            <a:lvl7pPr marL="2742953" indent="0">
              <a:buNone/>
              <a:defRPr sz="2100"/>
            </a:lvl7pPr>
            <a:lvl8pPr marL="3200113" indent="0">
              <a:buNone/>
              <a:defRPr sz="2100"/>
            </a:lvl8pPr>
            <a:lvl9pPr marL="3657271" indent="0">
              <a:buNone/>
              <a:defRPr sz="2100"/>
            </a:lvl9pPr>
          </a:lstStyle>
          <a:p>
            <a:endParaRPr lang="en-US"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500"/>
            </a:lvl1pPr>
            <a:lvl2pPr marL="457159" indent="0">
              <a:buNone/>
              <a:defRPr sz="1200"/>
            </a:lvl2pPr>
            <a:lvl3pPr marL="914317" indent="0">
              <a:buNone/>
              <a:defRPr sz="1100"/>
            </a:lvl3pPr>
            <a:lvl4pPr marL="1371476" indent="0">
              <a:buNone/>
              <a:defRPr sz="900"/>
            </a:lvl4pPr>
            <a:lvl5pPr marL="1828636" indent="0">
              <a:buNone/>
              <a:defRPr sz="900"/>
            </a:lvl5pPr>
            <a:lvl6pPr marL="2285795" indent="0">
              <a:buNone/>
              <a:defRPr sz="900"/>
            </a:lvl6pPr>
            <a:lvl7pPr marL="2742953" indent="0">
              <a:buNone/>
              <a:defRPr sz="900"/>
            </a:lvl7pPr>
            <a:lvl8pPr marL="3200113" indent="0">
              <a:buNone/>
              <a:defRPr sz="900"/>
            </a:lvl8pPr>
            <a:lvl9pPr marL="365727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E64FED-176C-7041-9AB1-C30BA21FDC6A}" type="datetimeFigureOut">
              <a:rPr lang="en-US" smtClean="0">
                <a:solidFill>
                  <a:prstClr val="black">
                    <a:tint val="75000"/>
                  </a:prstClr>
                </a:solidFill>
              </a:rPr>
              <a:pPr/>
              <a:t>1/21/2016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9823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a:alphaModFix amt="5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Rectangle 9"/>
          <p:cNvSpPr/>
          <p:nvPr userDrawn="1"/>
        </p:nvSpPr>
        <p:spPr>
          <a:xfrm>
            <a:off x="0" y="6126166"/>
            <a:ext cx="12192000" cy="731836"/>
          </a:xfrm>
          <a:prstGeom prst="rect">
            <a:avLst/>
          </a:prstGeom>
          <a:solidFill>
            <a:srgbClr val="4F737F"/>
          </a:solidFill>
          <a:ln>
            <a:noFill/>
          </a:ln>
        </p:spPr>
        <p:style>
          <a:lnRef idx="1">
            <a:schemeClr val="accent1"/>
          </a:lnRef>
          <a:fillRef idx="3">
            <a:schemeClr val="accent1"/>
          </a:fillRef>
          <a:effectRef idx="2">
            <a:schemeClr val="accent1"/>
          </a:effectRef>
          <a:fontRef idx="minor">
            <a:schemeClr val="lt1"/>
          </a:fontRef>
        </p:style>
        <p:txBody>
          <a:bodyPr lIns="91434" tIns="45718" rIns="91434" bIns="45718" rtlCol="0" anchor="ctr"/>
          <a:lstStyle/>
          <a:p>
            <a:pPr algn="ctr"/>
            <a:endParaRPr lang="en-US" sz="1900" dirty="0"/>
          </a:p>
        </p:txBody>
      </p:sp>
      <p:sp>
        <p:nvSpPr>
          <p:cNvPr id="8" name="Rectangle 7"/>
          <p:cNvSpPr/>
          <p:nvPr userDrawn="1"/>
        </p:nvSpPr>
        <p:spPr>
          <a:xfrm>
            <a:off x="3466079" y="245243"/>
            <a:ext cx="8737600" cy="832072"/>
          </a:xfrm>
          <a:prstGeom prst="rect">
            <a:avLst/>
          </a:prstGeom>
          <a:solidFill>
            <a:srgbClr val="7B9C52"/>
          </a:solidFill>
          <a:ln>
            <a:noFill/>
          </a:ln>
          <a:effectLst/>
        </p:spPr>
        <p:style>
          <a:lnRef idx="1">
            <a:schemeClr val="accent1"/>
          </a:lnRef>
          <a:fillRef idx="3">
            <a:schemeClr val="accent1"/>
          </a:fillRef>
          <a:effectRef idx="2">
            <a:schemeClr val="accent1"/>
          </a:effectRef>
          <a:fontRef idx="minor">
            <a:schemeClr val="lt1"/>
          </a:fontRef>
        </p:style>
        <p:txBody>
          <a:bodyPr lIns="91434" tIns="45718" rIns="91434" bIns="45718" rtlCol="0" anchor="ctr"/>
          <a:lstStyle/>
          <a:p>
            <a:pPr algn="ctr" defTabSz="457159"/>
            <a:endParaRPr lang="en-US" sz="1900" dirty="0">
              <a:solidFill>
                <a:srgbClr val="9BBB59">
                  <a:lumMod val="60000"/>
                  <a:lumOff val="40000"/>
                </a:srgbClr>
              </a:solidFill>
            </a:endParaRPr>
          </a:p>
        </p:txBody>
      </p:sp>
      <p:sp>
        <p:nvSpPr>
          <p:cNvPr id="2" name="Title Placeholder 1"/>
          <p:cNvSpPr>
            <a:spLocks noGrp="1"/>
          </p:cNvSpPr>
          <p:nvPr>
            <p:ph type="title"/>
          </p:nvPr>
        </p:nvSpPr>
        <p:spPr>
          <a:xfrm>
            <a:off x="913232" y="55675"/>
            <a:ext cx="10972800" cy="1143000"/>
          </a:xfrm>
          <a:prstGeom prst="rect">
            <a:avLst/>
          </a:prstGeom>
        </p:spPr>
        <p:txBody>
          <a:bodyPr vert="horz" lIns="91434" tIns="45718" rIns="91434"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5"/>
            <a:ext cx="10972800" cy="4525963"/>
          </a:xfrm>
          <a:prstGeom prst="rect">
            <a:avLst/>
          </a:prstGeom>
        </p:spPr>
        <p:txBody>
          <a:bodyPr vert="horz" lIns="91434" tIns="45718" rIns="91434"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5"/>
            <a:ext cx="2844800" cy="365125"/>
          </a:xfrm>
          <a:prstGeom prst="rect">
            <a:avLst/>
          </a:prstGeom>
        </p:spPr>
        <p:txBody>
          <a:bodyPr vert="horz" lIns="91434" tIns="45718" rIns="91434" bIns="45718" rtlCol="0" anchor="ctr"/>
          <a:lstStyle>
            <a:lvl1pPr algn="l">
              <a:defRPr sz="1200">
                <a:solidFill>
                  <a:schemeClr val="tx1">
                    <a:tint val="75000"/>
                  </a:schemeClr>
                </a:solidFill>
              </a:defRPr>
            </a:lvl1pPr>
          </a:lstStyle>
          <a:p>
            <a:pPr defTabSz="457159"/>
            <a:fld id="{7EE64FED-176C-7041-9AB1-C30BA21FDC6A}" type="datetimeFigureOut">
              <a:rPr lang="en-US" smtClean="0">
                <a:solidFill>
                  <a:prstClr val="black">
                    <a:tint val="75000"/>
                  </a:prstClr>
                </a:solidFill>
              </a:rPr>
              <a:pPr defTabSz="457159"/>
              <a:t>1/21/2016</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34" tIns="45718" rIns="91434" bIns="45718" rtlCol="0" anchor="ctr"/>
          <a:lstStyle>
            <a:lvl1pPr algn="ctr">
              <a:defRPr sz="1200">
                <a:solidFill>
                  <a:schemeClr val="tx1">
                    <a:tint val="75000"/>
                  </a:schemeClr>
                </a:solidFill>
              </a:defRPr>
            </a:lvl1pPr>
          </a:lstStyle>
          <a:p>
            <a:pPr defTabSz="457159"/>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34" tIns="45718" rIns="91434" bIns="45718" rtlCol="0" anchor="ctr"/>
          <a:lstStyle>
            <a:lvl1pPr algn="r">
              <a:defRPr sz="1200">
                <a:solidFill>
                  <a:schemeClr val="tx1">
                    <a:tint val="75000"/>
                  </a:schemeClr>
                </a:solidFill>
              </a:defRPr>
            </a:lvl1pPr>
          </a:lstStyle>
          <a:p>
            <a:pPr defTabSz="457159"/>
            <a:fld id="{4F170DD6-C84C-984E-83C8-F919C4C50C3E}" type="slidenum">
              <a:rPr lang="en-US" smtClean="0">
                <a:solidFill>
                  <a:prstClr val="black">
                    <a:tint val="75000"/>
                  </a:prstClr>
                </a:solidFill>
              </a:rPr>
              <a:pPr defTabSz="457159"/>
              <a:t>‹#›</a:t>
            </a:fld>
            <a:endParaRPr lang="en-US" dirty="0">
              <a:solidFill>
                <a:prstClr val="black">
                  <a:tint val="75000"/>
                </a:prstClr>
              </a:solidFill>
            </a:endParaRPr>
          </a:p>
        </p:txBody>
      </p:sp>
      <p:pic>
        <p:nvPicPr>
          <p:cNvPr id="9" name="Picture 8"/>
          <p:cNvPicPr>
            <a:picLocks noChangeAspect="1"/>
          </p:cNvPicPr>
          <p:nvPr userDrawn="1"/>
        </p:nvPicPr>
        <p:blipFill>
          <a:blip r:embed="rId15" cstate="screen">
            <a:alphaModFix amt="62000"/>
            <a:extLst>
              <a:ext uri="{28A0092B-C50C-407E-A947-70E740481C1C}">
                <a14:useLocalDpi xmlns:a14="http://schemas.microsoft.com/office/drawing/2010/main"/>
              </a:ext>
            </a:extLst>
          </a:blip>
          <a:stretch>
            <a:fillRect/>
          </a:stretch>
        </p:blipFill>
        <p:spPr>
          <a:xfrm>
            <a:off x="10320259" y="4572002"/>
            <a:ext cx="1883420" cy="2286001"/>
          </a:xfrm>
          <a:prstGeom prst="rect">
            <a:avLst/>
          </a:prstGeom>
        </p:spPr>
      </p:pic>
    </p:spTree>
    <p:extLst>
      <p:ext uri="{BB962C8B-B14F-4D97-AF65-F5344CB8AC3E}">
        <p14:creationId xmlns:p14="http://schemas.microsoft.com/office/powerpoint/2010/main" val="557411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r" defTabSz="457159" rtl="0" eaLnBrk="1" latinLnBrk="0" hangingPunct="1">
        <a:spcBef>
          <a:spcPct val="0"/>
        </a:spcBef>
        <a:buNone/>
        <a:defRPr sz="3200" kern="1200">
          <a:solidFill>
            <a:schemeClr val="bg1"/>
          </a:solidFill>
          <a:latin typeface="+mj-lt"/>
          <a:ea typeface="+mj-ea"/>
          <a:cs typeface="+mj-cs"/>
        </a:defRPr>
      </a:lvl1pPr>
    </p:titleStyle>
    <p:bodyStyle>
      <a:lvl1pPr marL="342869" indent="-342869" algn="l" defTabSz="457159" rtl="0" eaLnBrk="1" latinLnBrk="0" hangingPunct="1">
        <a:spcBef>
          <a:spcPct val="20000"/>
        </a:spcBef>
        <a:buFont typeface="Arial"/>
        <a:buChar char="•"/>
        <a:defRPr sz="1900" kern="1200">
          <a:solidFill>
            <a:schemeClr val="tx1"/>
          </a:solidFill>
          <a:latin typeface="+mn-lt"/>
          <a:ea typeface="+mn-ea"/>
          <a:cs typeface="+mn-cs"/>
        </a:defRPr>
      </a:lvl1pPr>
      <a:lvl2pPr marL="742884" indent="-285725" algn="l" defTabSz="457159" rtl="0" eaLnBrk="1" latinLnBrk="0" hangingPunct="1">
        <a:spcBef>
          <a:spcPct val="20000"/>
        </a:spcBef>
        <a:buFont typeface="Arial"/>
        <a:buChar char="–"/>
        <a:defRPr sz="1900" kern="1200">
          <a:solidFill>
            <a:schemeClr val="tx1"/>
          </a:solidFill>
          <a:latin typeface="+mn-lt"/>
          <a:ea typeface="+mn-ea"/>
          <a:cs typeface="+mn-cs"/>
        </a:defRPr>
      </a:lvl2pPr>
      <a:lvl3pPr marL="1142897" indent="-228578" algn="l" defTabSz="457159" rtl="0" eaLnBrk="1" latinLnBrk="0" hangingPunct="1">
        <a:spcBef>
          <a:spcPct val="20000"/>
        </a:spcBef>
        <a:buFont typeface="Arial"/>
        <a:buChar char="•"/>
        <a:defRPr sz="1900" kern="1200">
          <a:solidFill>
            <a:schemeClr val="tx1"/>
          </a:solidFill>
          <a:latin typeface="+mn-lt"/>
          <a:ea typeface="+mn-ea"/>
          <a:cs typeface="+mn-cs"/>
        </a:defRPr>
      </a:lvl3pPr>
      <a:lvl4pPr marL="1600056" indent="-228578" algn="l" defTabSz="457159" rtl="0" eaLnBrk="1" latinLnBrk="0" hangingPunct="1">
        <a:spcBef>
          <a:spcPct val="20000"/>
        </a:spcBef>
        <a:buFont typeface="Arial"/>
        <a:buChar char="–"/>
        <a:defRPr sz="1900" kern="1200">
          <a:solidFill>
            <a:schemeClr val="tx1"/>
          </a:solidFill>
          <a:latin typeface="+mn-lt"/>
          <a:ea typeface="+mn-ea"/>
          <a:cs typeface="+mn-cs"/>
        </a:defRPr>
      </a:lvl4pPr>
      <a:lvl5pPr marL="2057215" indent="-228578" algn="l" defTabSz="457159" rtl="0" eaLnBrk="1" latinLnBrk="0" hangingPunct="1">
        <a:spcBef>
          <a:spcPct val="20000"/>
        </a:spcBef>
        <a:buFont typeface="Arial"/>
        <a:buChar char="»"/>
        <a:defRPr sz="1900" kern="1200">
          <a:solidFill>
            <a:schemeClr val="tx1"/>
          </a:solidFill>
          <a:latin typeface="+mn-lt"/>
          <a:ea typeface="+mn-ea"/>
          <a:cs typeface="+mn-cs"/>
        </a:defRPr>
      </a:lvl5pPr>
      <a:lvl6pPr marL="2514374" indent="-228578" algn="l" defTabSz="457159" rtl="0" eaLnBrk="1" latinLnBrk="0" hangingPunct="1">
        <a:spcBef>
          <a:spcPct val="20000"/>
        </a:spcBef>
        <a:buFont typeface="Arial"/>
        <a:buChar char="•"/>
        <a:defRPr sz="2100" kern="1200">
          <a:solidFill>
            <a:schemeClr val="tx1"/>
          </a:solidFill>
          <a:latin typeface="+mn-lt"/>
          <a:ea typeface="+mn-ea"/>
          <a:cs typeface="+mn-cs"/>
        </a:defRPr>
      </a:lvl6pPr>
      <a:lvl7pPr marL="2971532" indent="-228578" algn="l" defTabSz="457159" rtl="0" eaLnBrk="1" latinLnBrk="0" hangingPunct="1">
        <a:spcBef>
          <a:spcPct val="20000"/>
        </a:spcBef>
        <a:buFont typeface="Arial"/>
        <a:buChar char="•"/>
        <a:defRPr sz="2100" kern="1200">
          <a:solidFill>
            <a:schemeClr val="tx1"/>
          </a:solidFill>
          <a:latin typeface="+mn-lt"/>
          <a:ea typeface="+mn-ea"/>
          <a:cs typeface="+mn-cs"/>
        </a:defRPr>
      </a:lvl7pPr>
      <a:lvl8pPr marL="3428692" indent="-228578" algn="l" defTabSz="457159" rtl="0" eaLnBrk="1" latinLnBrk="0" hangingPunct="1">
        <a:spcBef>
          <a:spcPct val="20000"/>
        </a:spcBef>
        <a:buFont typeface="Arial"/>
        <a:buChar char="•"/>
        <a:defRPr sz="2100" kern="1200">
          <a:solidFill>
            <a:schemeClr val="tx1"/>
          </a:solidFill>
          <a:latin typeface="+mn-lt"/>
          <a:ea typeface="+mn-ea"/>
          <a:cs typeface="+mn-cs"/>
        </a:defRPr>
      </a:lvl8pPr>
      <a:lvl9pPr marL="3885850" indent="-228578" algn="l" defTabSz="457159" rtl="0" eaLnBrk="1" latinLnBrk="0" hangingPunct="1">
        <a:spcBef>
          <a:spcPct val="20000"/>
        </a:spcBef>
        <a:buFont typeface="Arial"/>
        <a:buChar char="•"/>
        <a:defRPr sz="2100" kern="1200">
          <a:solidFill>
            <a:schemeClr val="tx1"/>
          </a:solidFill>
          <a:latin typeface="+mn-lt"/>
          <a:ea typeface="+mn-ea"/>
          <a:cs typeface="+mn-cs"/>
        </a:defRPr>
      </a:lvl9pPr>
    </p:bodyStyle>
    <p:otherStyle>
      <a:defPPr>
        <a:defRPr lang="en-US"/>
      </a:defPPr>
      <a:lvl1pPr marL="0" algn="l" defTabSz="457159" rtl="0" eaLnBrk="1" latinLnBrk="0" hangingPunct="1">
        <a:defRPr sz="1900" kern="1200">
          <a:solidFill>
            <a:schemeClr val="tx1"/>
          </a:solidFill>
          <a:latin typeface="+mn-lt"/>
          <a:ea typeface="+mn-ea"/>
          <a:cs typeface="+mn-cs"/>
        </a:defRPr>
      </a:lvl1pPr>
      <a:lvl2pPr marL="457159" algn="l" defTabSz="457159" rtl="0" eaLnBrk="1" latinLnBrk="0" hangingPunct="1">
        <a:defRPr sz="1900" kern="1200">
          <a:solidFill>
            <a:schemeClr val="tx1"/>
          </a:solidFill>
          <a:latin typeface="+mn-lt"/>
          <a:ea typeface="+mn-ea"/>
          <a:cs typeface="+mn-cs"/>
        </a:defRPr>
      </a:lvl2pPr>
      <a:lvl3pPr marL="914317" algn="l" defTabSz="457159" rtl="0" eaLnBrk="1" latinLnBrk="0" hangingPunct="1">
        <a:defRPr sz="1900" kern="1200">
          <a:solidFill>
            <a:schemeClr val="tx1"/>
          </a:solidFill>
          <a:latin typeface="+mn-lt"/>
          <a:ea typeface="+mn-ea"/>
          <a:cs typeface="+mn-cs"/>
        </a:defRPr>
      </a:lvl3pPr>
      <a:lvl4pPr marL="1371476" algn="l" defTabSz="457159" rtl="0" eaLnBrk="1" latinLnBrk="0" hangingPunct="1">
        <a:defRPr sz="1900" kern="1200">
          <a:solidFill>
            <a:schemeClr val="tx1"/>
          </a:solidFill>
          <a:latin typeface="+mn-lt"/>
          <a:ea typeface="+mn-ea"/>
          <a:cs typeface="+mn-cs"/>
        </a:defRPr>
      </a:lvl4pPr>
      <a:lvl5pPr marL="1828636" algn="l" defTabSz="457159" rtl="0" eaLnBrk="1" latinLnBrk="0" hangingPunct="1">
        <a:defRPr sz="1900" kern="1200">
          <a:solidFill>
            <a:schemeClr val="tx1"/>
          </a:solidFill>
          <a:latin typeface="+mn-lt"/>
          <a:ea typeface="+mn-ea"/>
          <a:cs typeface="+mn-cs"/>
        </a:defRPr>
      </a:lvl5pPr>
      <a:lvl6pPr marL="2285795" algn="l" defTabSz="457159" rtl="0" eaLnBrk="1" latinLnBrk="0" hangingPunct="1">
        <a:defRPr sz="1900" kern="1200">
          <a:solidFill>
            <a:schemeClr val="tx1"/>
          </a:solidFill>
          <a:latin typeface="+mn-lt"/>
          <a:ea typeface="+mn-ea"/>
          <a:cs typeface="+mn-cs"/>
        </a:defRPr>
      </a:lvl6pPr>
      <a:lvl7pPr marL="2742953" algn="l" defTabSz="457159" rtl="0" eaLnBrk="1" latinLnBrk="0" hangingPunct="1">
        <a:defRPr sz="1900" kern="1200">
          <a:solidFill>
            <a:schemeClr val="tx1"/>
          </a:solidFill>
          <a:latin typeface="+mn-lt"/>
          <a:ea typeface="+mn-ea"/>
          <a:cs typeface="+mn-cs"/>
        </a:defRPr>
      </a:lvl7pPr>
      <a:lvl8pPr marL="3200113" algn="l" defTabSz="457159" rtl="0" eaLnBrk="1" latinLnBrk="0" hangingPunct="1">
        <a:defRPr sz="1900" kern="1200">
          <a:solidFill>
            <a:schemeClr val="tx1"/>
          </a:solidFill>
          <a:latin typeface="+mn-lt"/>
          <a:ea typeface="+mn-ea"/>
          <a:cs typeface="+mn-cs"/>
        </a:defRPr>
      </a:lvl8pPr>
      <a:lvl9pPr marL="3657271" algn="l" defTabSz="457159"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a:alphaModFix amt="5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Rectangle 9"/>
          <p:cNvSpPr/>
          <p:nvPr userDrawn="1"/>
        </p:nvSpPr>
        <p:spPr>
          <a:xfrm>
            <a:off x="0" y="6126164"/>
            <a:ext cx="12192000" cy="731836"/>
          </a:xfrm>
          <a:prstGeom prst="rect">
            <a:avLst/>
          </a:prstGeom>
          <a:solidFill>
            <a:srgbClr val="4F73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dirty="0">
              <a:solidFill>
                <a:prstClr val="white"/>
              </a:solidFill>
              <a:latin typeface="Calibri"/>
            </a:endParaRPr>
          </a:p>
        </p:txBody>
      </p:sp>
      <p:sp>
        <p:nvSpPr>
          <p:cNvPr id="8" name="Rectangle 7"/>
          <p:cNvSpPr/>
          <p:nvPr userDrawn="1"/>
        </p:nvSpPr>
        <p:spPr>
          <a:xfrm>
            <a:off x="3466079" y="245242"/>
            <a:ext cx="8737600" cy="832071"/>
          </a:xfrm>
          <a:prstGeom prst="rect">
            <a:avLst/>
          </a:prstGeom>
          <a:solidFill>
            <a:srgbClr val="7B9C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9BBB59">
                  <a:lumMod val="60000"/>
                  <a:lumOff val="40000"/>
                </a:srgbClr>
              </a:solidFill>
              <a:latin typeface="Calibri"/>
            </a:endParaRPr>
          </a:p>
        </p:txBody>
      </p:sp>
      <p:sp>
        <p:nvSpPr>
          <p:cNvPr id="2" name="Title Placeholder 1"/>
          <p:cNvSpPr>
            <a:spLocks noGrp="1"/>
          </p:cNvSpPr>
          <p:nvPr>
            <p:ph type="title"/>
          </p:nvPr>
        </p:nvSpPr>
        <p:spPr>
          <a:xfrm>
            <a:off x="913232" y="55674"/>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189"/>
            <a:fld id="{7EE64FED-176C-7041-9AB1-C30BA21FDC6A}" type="datetimeFigureOut">
              <a:rPr lang="en-US" smtClean="0">
                <a:solidFill>
                  <a:prstClr val="black">
                    <a:tint val="75000"/>
                  </a:prstClr>
                </a:solidFill>
                <a:latin typeface="Calibri"/>
              </a:rPr>
              <a:pPr defTabSz="457189"/>
              <a:t>1/21/2016</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189"/>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189"/>
            <a:fld id="{4F170DD6-C84C-984E-83C8-F919C4C50C3E}" type="slidenum">
              <a:rPr lang="en-US" smtClean="0">
                <a:solidFill>
                  <a:prstClr val="black">
                    <a:tint val="75000"/>
                  </a:prstClr>
                </a:solidFill>
                <a:latin typeface="Calibri"/>
              </a:rPr>
              <a:pPr defTabSz="457189"/>
              <a:t>‹#›</a:t>
            </a:fld>
            <a:endParaRPr lang="en-US" dirty="0">
              <a:solidFill>
                <a:prstClr val="black">
                  <a:tint val="75000"/>
                </a:prstClr>
              </a:solidFill>
              <a:latin typeface="Calibri"/>
            </a:endParaRPr>
          </a:p>
        </p:txBody>
      </p:sp>
      <p:pic>
        <p:nvPicPr>
          <p:cNvPr id="9" name="Picture 8"/>
          <p:cNvPicPr>
            <a:picLocks noChangeAspect="1"/>
          </p:cNvPicPr>
          <p:nvPr userDrawn="1"/>
        </p:nvPicPr>
        <p:blipFill>
          <a:blip r:embed="rId15" cstate="screen">
            <a:alphaModFix amt="62000"/>
            <a:extLst>
              <a:ext uri="{28A0092B-C50C-407E-A947-70E740481C1C}">
                <a14:useLocalDpi xmlns:a14="http://schemas.microsoft.com/office/drawing/2010/main"/>
              </a:ext>
            </a:extLst>
          </a:blip>
          <a:stretch>
            <a:fillRect/>
          </a:stretch>
        </p:blipFill>
        <p:spPr>
          <a:xfrm>
            <a:off x="10320259" y="4572000"/>
            <a:ext cx="1883420" cy="2286001"/>
          </a:xfrm>
          <a:prstGeom prst="rect">
            <a:avLst/>
          </a:prstGeom>
        </p:spPr>
      </p:pic>
    </p:spTree>
    <p:extLst>
      <p:ext uri="{BB962C8B-B14F-4D97-AF65-F5344CB8AC3E}">
        <p14:creationId xmlns:p14="http://schemas.microsoft.com/office/powerpoint/2010/main" val="197814075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txStyles>
    <p:titleStyle>
      <a:lvl1pPr algn="r" defTabSz="457189" rtl="0" eaLnBrk="1" latinLnBrk="0" hangingPunct="1">
        <a:spcBef>
          <a:spcPct val="0"/>
        </a:spcBef>
        <a:buNone/>
        <a:defRPr sz="3200" kern="1200">
          <a:solidFill>
            <a:schemeClr val="bg1"/>
          </a:solidFill>
          <a:latin typeface="+mj-lt"/>
          <a:ea typeface="+mj-ea"/>
          <a:cs typeface="+mj-cs"/>
        </a:defRPr>
      </a:lvl1pPr>
    </p:titleStyle>
    <p:bodyStyle>
      <a:lvl1pPr marL="342891" indent="-342891" algn="l" defTabSz="457189" rtl="0" eaLnBrk="1" latinLnBrk="0" hangingPunct="1">
        <a:spcBef>
          <a:spcPct val="20000"/>
        </a:spcBef>
        <a:buFont typeface="Arial"/>
        <a:buChar char="•"/>
        <a:defRPr sz="18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1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18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8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18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1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e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18.xml"/><Relationship Id="rId5" Type="http://schemas.microsoft.com/office/2007/relationships/hdphoto" Target="../media/hdphoto1.wdp"/><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8" Type="http://schemas.openxmlformats.org/officeDocument/2006/relationships/hyperlink" Target="mailto:HelvyM@fpmseta.org.za" TargetMode="External"/><Relationship Id="rId3" Type="http://schemas.openxmlformats.org/officeDocument/2006/relationships/hyperlink" Target="mailto:SylviaT@fpmseta.org.za" TargetMode="External"/><Relationship Id="rId7" Type="http://schemas.openxmlformats.org/officeDocument/2006/relationships/hyperlink" Target="mailto:LeighH@fpmseta.org.za" TargetMode="External"/><Relationship Id="rId2" Type="http://schemas.openxmlformats.org/officeDocument/2006/relationships/hyperlink" Target="mailto:ElmineB@fpmseta.org.za" TargetMode="External"/><Relationship Id="rId1" Type="http://schemas.openxmlformats.org/officeDocument/2006/relationships/slideLayout" Target="../slideLayouts/slideLayout2.xml"/><Relationship Id="rId6" Type="http://schemas.openxmlformats.org/officeDocument/2006/relationships/hyperlink" Target="mailto:WilliamM@fpmseta.org.za" TargetMode="External"/><Relationship Id="rId5" Type="http://schemas.openxmlformats.org/officeDocument/2006/relationships/hyperlink" Target="mailto:LindaM@fpmseta.org.za" TargetMode="External"/><Relationship Id="rId4" Type="http://schemas.openxmlformats.org/officeDocument/2006/relationships/hyperlink" Target="mailto:JohnnyM@fpmseta.org.za"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09349"/>
            <a:ext cx="9762185" cy="74865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34" tIns="45718" rIns="91434" bIns="45718" rtlCol="0" anchor="ctr"/>
          <a:lstStyle/>
          <a:p>
            <a:pPr algn="ctr" defTabSz="457159"/>
            <a:r>
              <a:rPr lang="en-US" sz="3200" b="1" dirty="0">
                <a:solidFill>
                  <a:prstClr val="white"/>
                </a:solidFill>
              </a:rPr>
              <a:t>FP&amp;M SETA </a:t>
            </a:r>
            <a:r>
              <a:rPr lang="en-US" sz="3200" b="1" dirty="0" smtClean="0">
                <a:solidFill>
                  <a:prstClr val="white"/>
                </a:solidFill>
              </a:rPr>
              <a:t>Presentation – January 2016</a:t>
            </a:r>
            <a:endParaRPr lang="en-US" sz="3200" b="1" dirty="0">
              <a:solidFill>
                <a:prstClr val="white"/>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65120" y="1453860"/>
            <a:ext cx="4466717" cy="4466717"/>
          </a:xfrm>
          <a:prstGeom prst="rect">
            <a:avLst/>
          </a:prstGeom>
        </p:spPr>
      </p:pic>
    </p:spTree>
    <p:extLst>
      <p:ext uri="{BB962C8B-B14F-4D97-AF65-F5344CB8AC3E}">
        <p14:creationId xmlns:p14="http://schemas.microsoft.com/office/powerpoint/2010/main" val="3914421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b="1" dirty="0" smtClean="0"/>
              <a:t>Mandate</a:t>
            </a:r>
            <a:endParaRPr lang="en-ZA" b="1" dirty="0"/>
          </a:p>
        </p:txBody>
      </p:sp>
      <p:sp>
        <p:nvSpPr>
          <p:cNvPr id="5" name="Content Placeholder 4"/>
          <p:cNvSpPr>
            <a:spLocks noGrp="1"/>
          </p:cNvSpPr>
          <p:nvPr>
            <p:ph idx="1"/>
          </p:nvPr>
        </p:nvSpPr>
        <p:spPr>
          <a:xfrm>
            <a:off x="411154" y="1375895"/>
            <a:ext cx="10972800" cy="4525963"/>
          </a:xfrm>
        </p:spPr>
        <p:txBody>
          <a:bodyPr>
            <a:normAutofit/>
          </a:bodyPr>
          <a:lstStyle/>
          <a:p>
            <a:pPr lvl="0"/>
            <a:r>
              <a:rPr lang="en-ZA" sz="2300" dirty="0"/>
              <a:t>The FP&amp;M SETA is responsible for the implementation of a sector skills development strategy for the FP&amp;M sector as a whole including - </a:t>
            </a:r>
            <a:endParaRPr lang="en-US" sz="2300" dirty="0"/>
          </a:p>
          <a:p>
            <a:pPr lvl="1"/>
            <a:r>
              <a:rPr lang="en-US" sz="2300" dirty="0"/>
              <a:t>Provision of skills development services to </a:t>
            </a:r>
            <a:r>
              <a:rPr lang="en-US" sz="2300" dirty="0" smtClean="0"/>
              <a:t>FP&amp;M sector; </a:t>
            </a:r>
            <a:endParaRPr lang="en-US" sz="2300" dirty="0"/>
          </a:p>
          <a:p>
            <a:pPr lvl="1"/>
            <a:r>
              <a:rPr lang="en-US" sz="2300" dirty="0"/>
              <a:t>Promotion and implementation of the objectives of the National Skills Development Strategy (NSDS III); and </a:t>
            </a:r>
          </a:p>
          <a:p>
            <a:pPr lvl="1"/>
            <a:r>
              <a:rPr lang="en-US" sz="2300" dirty="0"/>
              <a:t>Ensuring that people (employed or wanting to be employed in the sector) obtain the critical or scarce skills that are needed to build the capacity of the sector to become economically sustainable and globally competitive.</a:t>
            </a:r>
          </a:p>
          <a:p>
            <a:endParaRPr lang="en-ZA" sz="2300" dirty="0"/>
          </a:p>
        </p:txBody>
      </p:sp>
    </p:spTree>
    <p:extLst>
      <p:ext uri="{BB962C8B-B14F-4D97-AF65-F5344CB8AC3E}">
        <p14:creationId xmlns:p14="http://schemas.microsoft.com/office/powerpoint/2010/main" val="967221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Organisational</a:t>
            </a:r>
            <a:r>
              <a:rPr lang="en-US" b="1" dirty="0" smtClean="0"/>
              <a:t> Values</a:t>
            </a:r>
            <a:endParaRPr lang="en-US" b="1" dirty="0"/>
          </a:p>
        </p:txBody>
      </p:sp>
      <p:pic>
        <p:nvPicPr>
          <p:cNvPr id="3" name="Picture 2" descr="Image-1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6912" y="1181690"/>
            <a:ext cx="8679830" cy="4839632"/>
          </a:xfrm>
          <a:prstGeom prst="rect">
            <a:avLst/>
          </a:prstGeom>
        </p:spPr>
      </p:pic>
      <p:sp>
        <p:nvSpPr>
          <p:cNvPr id="8" name="Pentagon 7"/>
          <p:cNvSpPr/>
          <p:nvPr/>
        </p:nvSpPr>
        <p:spPr>
          <a:xfrm flipH="1">
            <a:off x="8576822" y="2432621"/>
            <a:ext cx="3615178" cy="2085593"/>
          </a:xfrm>
          <a:prstGeom prst="homePlate">
            <a:avLst/>
          </a:prstGeom>
          <a:solidFill>
            <a:srgbClr val="7B9C52"/>
          </a:solidFill>
        </p:spPr>
        <p:style>
          <a:lnRef idx="1">
            <a:schemeClr val="accent3"/>
          </a:lnRef>
          <a:fillRef idx="2">
            <a:schemeClr val="accent3"/>
          </a:fillRef>
          <a:effectRef idx="1">
            <a:schemeClr val="accent3"/>
          </a:effectRef>
          <a:fontRef idx="minor">
            <a:schemeClr val="dk1"/>
          </a:fontRef>
        </p:style>
        <p:txBody>
          <a:bodyPr lIns="91434" tIns="45718" rIns="91434" bIns="45718" rtlCol="0" anchor="ctr"/>
          <a:lstStyle/>
          <a:p>
            <a:pPr algn="ctr"/>
            <a:r>
              <a:rPr lang="en-US" dirty="0">
                <a:solidFill>
                  <a:schemeClr val="bg1"/>
                </a:solidFill>
              </a:rPr>
              <a:t>Definition of </a:t>
            </a:r>
            <a:r>
              <a:rPr lang="en-US" b="1" dirty="0" smtClean="0">
                <a:solidFill>
                  <a:schemeClr val="bg1"/>
                </a:solidFill>
              </a:rPr>
              <a:t>VALUES</a:t>
            </a:r>
            <a:r>
              <a:rPr lang="en-US" dirty="0" smtClean="0">
                <a:solidFill>
                  <a:schemeClr val="bg1"/>
                </a:solidFill>
              </a:rPr>
              <a:t>:</a:t>
            </a:r>
            <a:endParaRPr lang="en-US" dirty="0">
              <a:solidFill>
                <a:schemeClr val="bg1"/>
              </a:solidFill>
            </a:endParaRPr>
          </a:p>
          <a:p>
            <a:pPr algn="ctr"/>
            <a:r>
              <a:rPr lang="en-US" dirty="0">
                <a:solidFill>
                  <a:schemeClr val="bg1"/>
                </a:solidFill>
              </a:rPr>
              <a:t>Principles or standards of </a:t>
            </a:r>
            <a:r>
              <a:rPr lang="en-US" dirty="0" err="1">
                <a:solidFill>
                  <a:schemeClr val="bg1"/>
                </a:solidFill>
              </a:rPr>
              <a:t>behaviour</a:t>
            </a:r>
            <a:r>
              <a:rPr lang="en-US" dirty="0">
                <a:solidFill>
                  <a:schemeClr val="bg1"/>
                </a:solidFill>
              </a:rPr>
              <a:t>; </a:t>
            </a:r>
            <a:r>
              <a:rPr lang="en-US" dirty="0" smtClean="0">
                <a:solidFill>
                  <a:schemeClr val="bg1"/>
                </a:solidFill>
              </a:rPr>
              <a:t/>
            </a:r>
            <a:br>
              <a:rPr lang="en-US" dirty="0" smtClean="0">
                <a:solidFill>
                  <a:schemeClr val="bg1"/>
                </a:solidFill>
              </a:rPr>
            </a:br>
            <a:r>
              <a:rPr lang="en-US" dirty="0" smtClean="0">
                <a:solidFill>
                  <a:schemeClr val="bg1"/>
                </a:solidFill>
              </a:rPr>
              <a:t>(</a:t>
            </a:r>
            <a:r>
              <a:rPr lang="en-US" dirty="0">
                <a:solidFill>
                  <a:schemeClr val="bg1"/>
                </a:solidFill>
              </a:rPr>
              <a:t>an </a:t>
            </a:r>
            <a:r>
              <a:rPr lang="en-US" dirty="0" err="1">
                <a:solidFill>
                  <a:schemeClr val="bg1"/>
                </a:solidFill>
              </a:rPr>
              <a:t>organisation’s</a:t>
            </a:r>
            <a:r>
              <a:rPr lang="en-US" dirty="0">
                <a:solidFill>
                  <a:schemeClr val="bg1"/>
                </a:solidFill>
              </a:rPr>
              <a:t>) judgment of what is important in life</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4218729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Financial Performance</a:t>
            </a:r>
            <a:endParaRPr lang="en-US" b="1" dirty="0"/>
          </a:p>
        </p:txBody>
      </p:sp>
      <p:graphicFrame>
        <p:nvGraphicFramePr>
          <p:cNvPr id="7" name="Chart 6"/>
          <p:cNvGraphicFramePr>
            <a:graphicFrameLocks/>
          </p:cNvGraphicFramePr>
          <p:nvPr>
            <p:extLst>
              <p:ext uri="{D42A27DB-BD31-4B8C-83A1-F6EECF244321}">
                <p14:modId xmlns:p14="http://schemas.microsoft.com/office/powerpoint/2010/main" val="3621753980"/>
              </p:ext>
            </p:extLst>
          </p:nvPr>
        </p:nvGraphicFramePr>
        <p:xfrm>
          <a:off x="2469933" y="1337483"/>
          <a:ext cx="7803931" cy="38486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8771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Financial Performance</a:t>
            </a:r>
            <a:endParaRPr lang="en-US" b="1" dirty="0"/>
          </a:p>
        </p:txBody>
      </p:sp>
      <p:graphicFrame>
        <p:nvGraphicFramePr>
          <p:cNvPr id="4" name="Chart 3"/>
          <p:cNvGraphicFramePr>
            <a:graphicFrameLocks/>
          </p:cNvGraphicFramePr>
          <p:nvPr>
            <p:extLst>
              <p:ext uri="{D42A27DB-BD31-4B8C-83A1-F6EECF244321}">
                <p14:modId xmlns:p14="http://schemas.microsoft.com/office/powerpoint/2010/main" val="4192615473"/>
              </p:ext>
            </p:extLst>
          </p:nvPr>
        </p:nvGraphicFramePr>
        <p:xfrm>
          <a:off x="1094511" y="1246971"/>
          <a:ext cx="10155383" cy="4904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17956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Performance Trends</a:t>
            </a:r>
            <a:endParaRPr lang="en-US" b="1" dirty="0"/>
          </a:p>
        </p:txBody>
      </p:sp>
      <p:graphicFrame>
        <p:nvGraphicFramePr>
          <p:cNvPr id="4" name="Chart 3"/>
          <p:cNvGraphicFramePr>
            <a:graphicFrameLocks/>
          </p:cNvGraphicFramePr>
          <p:nvPr>
            <p:extLst>
              <p:ext uri="{D42A27DB-BD31-4B8C-83A1-F6EECF244321}">
                <p14:modId xmlns:p14="http://schemas.microsoft.com/office/powerpoint/2010/main" val="2411960709"/>
              </p:ext>
            </p:extLst>
          </p:nvPr>
        </p:nvGraphicFramePr>
        <p:xfrm>
          <a:off x="1165414" y="1039908"/>
          <a:ext cx="9610164" cy="50202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05218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Performance Trends</a:t>
            </a:r>
            <a:endParaRPr lang="en-US" b="1" dirty="0"/>
          </a:p>
        </p:txBody>
      </p:sp>
      <p:graphicFrame>
        <p:nvGraphicFramePr>
          <p:cNvPr id="5" name="Chart 4"/>
          <p:cNvGraphicFramePr>
            <a:graphicFrameLocks/>
          </p:cNvGraphicFramePr>
          <p:nvPr>
            <p:extLst>
              <p:ext uri="{D42A27DB-BD31-4B8C-83A1-F6EECF244321}">
                <p14:modId xmlns:p14="http://schemas.microsoft.com/office/powerpoint/2010/main" val="508622567"/>
              </p:ext>
            </p:extLst>
          </p:nvPr>
        </p:nvGraphicFramePr>
        <p:xfrm>
          <a:off x="2008911" y="1198674"/>
          <a:ext cx="8756073" cy="49804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142865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Performance Trends</a:t>
            </a:r>
            <a:endParaRPr lang="en-ZA" b="1" dirty="0"/>
          </a:p>
        </p:txBody>
      </p:sp>
      <p:graphicFrame>
        <p:nvGraphicFramePr>
          <p:cNvPr id="4" name="Chart 3"/>
          <p:cNvGraphicFramePr>
            <a:graphicFrameLocks/>
          </p:cNvGraphicFramePr>
          <p:nvPr>
            <p:extLst>
              <p:ext uri="{D42A27DB-BD31-4B8C-83A1-F6EECF244321}">
                <p14:modId xmlns:p14="http://schemas.microsoft.com/office/powerpoint/2010/main" val="1088049194"/>
              </p:ext>
            </p:extLst>
          </p:nvPr>
        </p:nvGraphicFramePr>
        <p:xfrm>
          <a:off x="1363800" y="1198675"/>
          <a:ext cx="9470457" cy="49250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651967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96469" y="358647"/>
            <a:ext cx="3639331" cy="584773"/>
          </a:xfrm>
          <a:prstGeom prst="rect">
            <a:avLst/>
          </a:prstGeom>
        </p:spPr>
        <p:txBody>
          <a:bodyPr wrap="none" lIns="91434" tIns="45718" rIns="91434" bIns="45718">
            <a:spAutoFit/>
          </a:bodyPr>
          <a:lstStyle/>
          <a:p>
            <a:r>
              <a:rPr lang="en-ZA" sz="3200" b="1" dirty="0">
                <a:solidFill>
                  <a:schemeClr val="bg1"/>
                </a:solidFill>
              </a:rPr>
              <a:t>Performance Trends</a:t>
            </a:r>
            <a:endParaRPr lang="en-US" sz="3200" b="1" dirty="0">
              <a:solidFill>
                <a:schemeClr val="bg1"/>
              </a:solidFill>
            </a:endParaRPr>
          </a:p>
        </p:txBody>
      </p:sp>
      <p:grpSp>
        <p:nvGrpSpPr>
          <p:cNvPr id="5" name="Group 4"/>
          <p:cNvGrpSpPr/>
          <p:nvPr/>
        </p:nvGrpSpPr>
        <p:grpSpPr>
          <a:xfrm>
            <a:off x="1310145" y="1471952"/>
            <a:ext cx="9571710" cy="2277543"/>
            <a:chOff x="1484409" y="1379342"/>
            <a:chExt cx="9571710" cy="2277543"/>
          </a:xfrm>
        </p:grpSpPr>
        <p:grpSp>
          <p:nvGrpSpPr>
            <p:cNvPr id="7" name="Group 6"/>
            <p:cNvGrpSpPr/>
            <p:nvPr/>
          </p:nvGrpSpPr>
          <p:grpSpPr>
            <a:xfrm>
              <a:off x="3426833" y="1379342"/>
              <a:ext cx="7629286" cy="2277543"/>
              <a:chOff x="1894721" y="1286431"/>
              <a:chExt cx="7629286" cy="2277543"/>
            </a:xfrm>
          </p:grpSpPr>
          <p:sp>
            <p:nvSpPr>
              <p:cNvPr id="9" name="TextBox 8"/>
              <p:cNvSpPr txBox="1"/>
              <p:nvPr/>
            </p:nvSpPr>
            <p:spPr>
              <a:xfrm>
                <a:off x="1894721" y="1286431"/>
                <a:ext cx="5796865" cy="2277543"/>
              </a:xfrm>
              <a:prstGeom prst="rect">
                <a:avLst/>
              </a:prstGeom>
              <a:noFill/>
            </p:spPr>
            <p:txBody>
              <a:bodyPr wrap="square" lIns="91434" tIns="45718" rIns="91434" bIns="45718" rtlCol="0">
                <a:spAutoFit/>
              </a:bodyPr>
              <a:lstStyle/>
              <a:p>
                <a:r>
                  <a:rPr lang="en-ZA" sz="3600" b="1" dirty="0">
                    <a:solidFill>
                      <a:srgbClr val="336699"/>
                    </a:solidFill>
                  </a:rPr>
                  <a:t>Since </a:t>
                </a:r>
                <a:r>
                  <a:rPr lang="en-ZA" sz="3600" b="1" dirty="0" smtClean="0">
                    <a:solidFill>
                      <a:srgbClr val="336699"/>
                    </a:solidFill>
                  </a:rPr>
                  <a:t>Inception of the FP&amp;M SETA in 2011</a:t>
                </a:r>
                <a:endParaRPr lang="en-ZA" sz="3600" b="1" dirty="0">
                  <a:solidFill>
                    <a:srgbClr val="336699"/>
                  </a:solidFill>
                </a:endParaRPr>
              </a:p>
              <a:p>
                <a:r>
                  <a:rPr lang="en-ZA" sz="3500" b="1" dirty="0">
                    <a:solidFill>
                      <a:srgbClr val="7B9C52"/>
                    </a:solidFill>
                  </a:rPr>
                  <a:t>Total number </a:t>
                </a:r>
                <a:r>
                  <a:rPr lang="en-ZA" sz="3500" b="1" dirty="0" smtClean="0">
                    <a:solidFill>
                      <a:srgbClr val="7B9C52"/>
                    </a:solidFill>
                  </a:rPr>
                  <a:t>of </a:t>
                </a:r>
                <a:br>
                  <a:rPr lang="en-ZA" sz="3500" b="1" dirty="0" smtClean="0">
                    <a:solidFill>
                      <a:srgbClr val="7B9C52"/>
                    </a:solidFill>
                  </a:rPr>
                </a:br>
                <a:r>
                  <a:rPr lang="en-ZA" sz="3500" b="1" dirty="0" smtClean="0">
                    <a:solidFill>
                      <a:srgbClr val="7B9C52"/>
                    </a:solidFill>
                  </a:rPr>
                  <a:t>learners entered:</a:t>
                </a:r>
                <a:endParaRPr lang="en-ZA" sz="3500" b="1" dirty="0">
                  <a:solidFill>
                    <a:srgbClr val="7B9C52"/>
                  </a:solidFill>
                </a:endParaRPr>
              </a:p>
            </p:txBody>
          </p:sp>
          <p:sp>
            <p:nvSpPr>
              <p:cNvPr id="10" name="Rectangle 9"/>
              <p:cNvSpPr/>
              <p:nvPr/>
            </p:nvSpPr>
            <p:spPr>
              <a:xfrm>
                <a:off x="5182610" y="2296543"/>
                <a:ext cx="4341397" cy="1107996"/>
              </a:xfrm>
              <a:prstGeom prst="rect">
                <a:avLst/>
              </a:prstGeom>
            </p:spPr>
            <p:txBody>
              <a:bodyPr wrap="none">
                <a:spAutoFit/>
              </a:bodyPr>
              <a:lstStyle/>
              <a:p>
                <a:r>
                  <a:rPr lang="en-ZA" sz="6600" b="1" dirty="0" smtClean="0">
                    <a:solidFill>
                      <a:schemeClr val="accent1">
                        <a:lumMod val="50000"/>
                      </a:schemeClr>
                    </a:solidFill>
                  </a:rPr>
                  <a:t>26,403 </a:t>
                </a:r>
                <a:r>
                  <a:rPr lang="en-ZA" sz="3500" b="1" dirty="0" smtClean="0">
                    <a:solidFill>
                      <a:schemeClr val="accent1">
                        <a:lumMod val="50000"/>
                      </a:schemeClr>
                    </a:solidFill>
                  </a:rPr>
                  <a:t>Learners</a:t>
                </a:r>
                <a:endParaRPr lang="en-ZA" sz="3500" b="1" dirty="0">
                  <a:solidFill>
                    <a:schemeClr val="accent1">
                      <a:lumMod val="50000"/>
                    </a:schemeClr>
                  </a:solidFill>
                </a:endParaRPr>
              </a:p>
            </p:txBody>
          </p:sp>
        </p:grpSp>
        <p:pic>
          <p:nvPicPr>
            <p:cNvPr id="8" name="Picture 7"/>
            <p:cNvPicPr>
              <a:picLocks noChangeAspect="1"/>
            </p:cNvPicPr>
            <p:nvPr/>
          </p:nvPicPr>
          <p:blipFill>
            <a:blip r:embed="rId3"/>
            <a:stretch>
              <a:fillRect/>
            </a:stretch>
          </p:blipFill>
          <p:spPr>
            <a:xfrm>
              <a:off x="1484409" y="1492410"/>
              <a:ext cx="1511300" cy="1816100"/>
            </a:xfrm>
            <a:prstGeom prst="rect">
              <a:avLst/>
            </a:prstGeom>
            <a:effectLst>
              <a:outerShdw blurRad="50800" dist="38100" dir="2700000" algn="tl" rotWithShape="0">
                <a:prstClr val="black">
                  <a:alpha val="40000"/>
                </a:prstClr>
              </a:outerShdw>
            </a:effectLst>
          </p:spPr>
        </p:pic>
      </p:grpSp>
      <p:grpSp>
        <p:nvGrpSpPr>
          <p:cNvPr id="11" name="Group 10"/>
          <p:cNvGrpSpPr/>
          <p:nvPr/>
        </p:nvGrpSpPr>
        <p:grpSpPr>
          <a:xfrm>
            <a:off x="1009976" y="3897369"/>
            <a:ext cx="10172049" cy="1816100"/>
            <a:chOff x="1164708" y="4109049"/>
            <a:chExt cx="10172049" cy="1816100"/>
          </a:xfrm>
        </p:grpSpPr>
        <p:grpSp>
          <p:nvGrpSpPr>
            <p:cNvPr id="12" name="Group 11"/>
            <p:cNvGrpSpPr/>
            <p:nvPr/>
          </p:nvGrpSpPr>
          <p:grpSpPr>
            <a:xfrm>
              <a:off x="1164708" y="4412617"/>
              <a:ext cx="8275126" cy="1261884"/>
              <a:chOff x="362553" y="4252510"/>
              <a:chExt cx="8275126" cy="1261884"/>
            </a:xfrm>
          </p:grpSpPr>
          <p:sp>
            <p:nvSpPr>
              <p:cNvPr id="14" name="Rectangle 13"/>
              <p:cNvSpPr/>
              <p:nvPr/>
            </p:nvSpPr>
            <p:spPr>
              <a:xfrm>
                <a:off x="362553" y="4252510"/>
                <a:ext cx="4320446" cy="1169551"/>
              </a:xfrm>
              <a:prstGeom prst="rect">
                <a:avLst/>
              </a:prstGeom>
            </p:spPr>
            <p:txBody>
              <a:bodyPr wrap="square">
                <a:spAutoFit/>
              </a:bodyPr>
              <a:lstStyle/>
              <a:p>
                <a:r>
                  <a:rPr lang="en-ZA" sz="3500" b="1" dirty="0">
                    <a:solidFill>
                      <a:srgbClr val="7B9C52"/>
                    </a:solidFill>
                  </a:rPr>
                  <a:t>Total number of learners </a:t>
                </a:r>
                <a:r>
                  <a:rPr lang="en-ZA" sz="3500" b="1" dirty="0" smtClean="0">
                    <a:solidFill>
                      <a:srgbClr val="7B9C52"/>
                    </a:solidFill>
                  </a:rPr>
                  <a:t>certificated:</a:t>
                </a:r>
                <a:endParaRPr lang="en-ZA" sz="3500" b="1" dirty="0">
                  <a:solidFill>
                    <a:srgbClr val="FF0000"/>
                  </a:solidFill>
                </a:endParaRPr>
              </a:p>
            </p:txBody>
          </p:sp>
          <p:sp>
            <p:nvSpPr>
              <p:cNvPr id="15" name="Rectangle 14"/>
              <p:cNvSpPr/>
              <p:nvPr/>
            </p:nvSpPr>
            <p:spPr>
              <a:xfrm>
                <a:off x="4296282" y="4406398"/>
                <a:ext cx="4341397" cy="1107996"/>
              </a:xfrm>
              <a:prstGeom prst="rect">
                <a:avLst/>
              </a:prstGeom>
            </p:spPr>
            <p:txBody>
              <a:bodyPr wrap="none">
                <a:spAutoFit/>
              </a:bodyPr>
              <a:lstStyle/>
              <a:p>
                <a:r>
                  <a:rPr lang="en-ZA" sz="6600" b="1" dirty="0" smtClean="0">
                    <a:solidFill>
                      <a:schemeClr val="accent2">
                        <a:lumMod val="75000"/>
                      </a:schemeClr>
                    </a:solidFill>
                  </a:rPr>
                  <a:t>12,122 </a:t>
                </a:r>
                <a:r>
                  <a:rPr lang="en-ZA" sz="3500" b="1" dirty="0" smtClean="0">
                    <a:solidFill>
                      <a:schemeClr val="accent2">
                        <a:lumMod val="75000"/>
                      </a:schemeClr>
                    </a:solidFill>
                  </a:rPr>
                  <a:t>Learners</a:t>
                </a:r>
                <a:endParaRPr lang="en-ZA" sz="3500" b="1" dirty="0">
                  <a:solidFill>
                    <a:schemeClr val="accent2">
                      <a:lumMod val="75000"/>
                    </a:schemeClr>
                  </a:solidFill>
                </a:endParaRPr>
              </a:p>
            </p:txBody>
          </p:sp>
        </p:grpSp>
        <p:pic>
          <p:nvPicPr>
            <p:cNvPr id="13" name="Picture 12"/>
            <p:cNvPicPr>
              <a:picLocks noChangeAspect="1"/>
            </p:cNvPicPr>
            <p:nvPr/>
          </p:nvPicPr>
          <p:blipFill>
            <a:blip r:embed="rId3"/>
            <a:stretch>
              <a:fillRect/>
            </a:stretch>
          </p:blipFill>
          <p:spPr>
            <a:xfrm>
              <a:off x="9825457" y="4109049"/>
              <a:ext cx="1511300" cy="1816100"/>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2781983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744485944"/>
              </p:ext>
            </p:extLst>
          </p:nvPr>
        </p:nvGraphicFramePr>
        <p:xfrm>
          <a:off x="1165414" y="1183343"/>
          <a:ext cx="9502588" cy="4930588"/>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7953277" y="322788"/>
            <a:ext cx="4386731" cy="584773"/>
          </a:xfrm>
          <a:prstGeom prst="rect">
            <a:avLst/>
          </a:prstGeom>
        </p:spPr>
        <p:txBody>
          <a:bodyPr wrap="none" lIns="91434" tIns="45718" rIns="91434" bIns="45718">
            <a:spAutoFit/>
          </a:bodyPr>
          <a:lstStyle/>
          <a:p>
            <a:r>
              <a:rPr lang="en-ZA" sz="3200" b="1" dirty="0">
                <a:solidFill>
                  <a:schemeClr val="bg1"/>
                </a:solidFill>
              </a:rPr>
              <a:t>Equity &amp; Transformation</a:t>
            </a:r>
            <a:endParaRPr lang="en-US" sz="3200" b="1" dirty="0">
              <a:solidFill>
                <a:schemeClr val="bg1"/>
              </a:solidFill>
            </a:endParaRPr>
          </a:p>
        </p:txBody>
      </p:sp>
    </p:spTree>
    <p:extLst>
      <p:ext uri="{BB962C8B-B14F-4D97-AF65-F5344CB8AC3E}">
        <p14:creationId xmlns:p14="http://schemas.microsoft.com/office/powerpoint/2010/main" val="3522019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885" y="71755"/>
            <a:ext cx="10972800" cy="1143000"/>
          </a:xfrm>
        </p:spPr>
        <p:txBody>
          <a:bodyPr/>
          <a:lstStyle/>
          <a:p>
            <a:r>
              <a:rPr lang="en-US" b="1" dirty="0" smtClean="0"/>
              <a:t>Flagship Project – Fashion Design</a:t>
            </a:r>
            <a:endParaRPr lang="en-US" b="1" dirty="0"/>
          </a:p>
        </p:txBody>
      </p:sp>
      <p:pic>
        <p:nvPicPr>
          <p:cNvPr id="4" name="Picture 3"/>
          <p:cNvPicPr>
            <a:picLocks noChangeAspect="1"/>
          </p:cNvPicPr>
          <p:nvPr/>
        </p:nvPicPr>
        <p:blipFill>
          <a:blip r:embed="rId2"/>
          <a:stretch>
            <a:fillRect/>
          </a:stretch>
        </p:blipFill>
        <p:spPr>
          <a:xfrm>
            <a:off x="4552756" y="2568322"/>
            <a:ext cx="7613002" cy="4282314"/>
          </a:xfrm>
          <a:prstGeom prst="rect">
            <a:avLst/>
          </a:prstGeom>
        </p:spPr>
      </p:pic>
      <p:sp>
        <p:nvSpPr>
          <p:cNvPr id="7" name="Right Arrow 6"/>
          <p:cNvSpPr/>
          <p:nvPr/>
        </p:nvSpPr>
        <p:spPr>
          <a:xfrm>
            <a:off x="8250612" y="4917059"/>
            <a:ext cx="1933135" cy="1402983"/>
          </a:xfrm>
          <a:prstGeom prst="rightArrow">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algn="l" rotWithShape="0">
                  <a:prstClr val="black">
                    <a:alpha val="40000"/>
                  </a:prstClr>
                </a:outerShdw>
              </a:effectLst>
            </a:endParaRPr>
          </a:p>
        </p:txBody>
      </p:sp>
      <p:sp>
        <p:nvSpPr>
          <p:cNvPr id="8" name="Rectangle 7"/>
          <p:cNvSpPr/>
          <p:nvPr/>
        </p:nvSpPr>
        <p:spPr>
          <a:xfrm>
            <a:off x="6369666" y="5339194"/>
            <a:ext cx="5541819" cy="595548"/>
          </a:xfrm>
          <a:prstGeom prst="rect">
            <a:avLst/>
          </a:prstGeom>
        </p:spPr>
        <p:txBody>
          <a:bodyPr>
            <a:spAutoFit/>
          </a:bodyPr>
          <a:lstStyle/>
          <a:p>
            <a:pPr algn="ctr">
              <a:lnSpc>
                <a:spcPct val="90000"/>
              </a:lnSpc>
              <a:spcAft>
                <a:spcPts val="1000"/>
              </a:spcAft>
            </a:pPr>
            <a:r>
              <a:rPr lang="en-ZA" sz="1800" i="1" dirty="0">
                <a:solidFill>
                  <a:srgbClr val="FFFFFF"/>
                </a:solidFill>
                <a:latin typeface="Arial" panose="020B0604020202020204" pitchFamily="34" charset="0"/>
                <a:ea typeface="Calibri" panose="020F0502020204030204" pitchFamily="34" charset="0"/>
                <a:cs typeface="Times New Roman" panose="02020603050405020304" pitchFamily="18" charset="0"/>
              </a:rPr>
              <a:t>Funded </a:t>
            </a:r>
            <a:br>
              <a:rPr lang="en-ZA" sz="1800" i="1" dirty="0">
                <a:solidFill>
                  <a:srgbClr val="FFFFFF"/>
                </a:solidFill>
                <a:latin typeface="Arial" panose="020B0604020202020204" pitchFamily="34" charset="0"/>
                <a:ea typeface="Calibri" panose="020F0502020204030204" pitchFamily="34" charset="0"/>
                <a:cs typeface="Times New Roman" panose="02020603050405020304" pitchFamily="18" charset="0"/>
              </a:rPr>
            </a:br>
            <a:r>
              <a:rPr lang="en-ZA" sz="1800" i="1" dirty="0">
                <a:solidFill>
                  <a:srgbClr val="FFFFFF"/>
                </a:solidFill>
                <a:latin typeface="Arial" panose="020B0604020202020204" pitchFamily="34" charset="0"/>
                <a:ea typeface="Calibri" panose="020F0502020204030204" pitchFamily="34" charset="0"/>
                <a:cs typeface="Times New Roman" panose="02020603050405020304" pitchFamily="18" charset="0"/>
              </a:rPr>
              <a:t>R3 </a:t>
            </a:r>
            <a:r>
              <a:rPr lang="en-ZA" sz="1800" i="1" dirty="0" smtClean="0">
                <a:solidFill>
                  <a:srgbClr val="FFFFFF"/>
                </a:solidFill>
                <a:latin typeface="Arial" panose="020B0604020202020204" pitchFamily="34" charset="0"/>
                <a:ea typeface="Calibri" panose="020F0502020204030204" pitchFamily="34" charset="0"/>
                <a:cs typeface="Times New Roman" panose="02020603050405020304" pitchFamily="18" charset="0"/>
              </a:rPr>
              <a:t>million </a:t>
            </a:r>
            <a:endParaRPr lang="en-ZA" sz="1800" i="1" dirty="0">
              <a:solidFill>
                <a:srgbClr val="FFFFFF"/>
              </a:solidFill>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73839" y="1217719"/>
            <a:ext cx="8239979" cy="4447368"/>
          </a:xfrm>
          <a:prstGeom prst="rect">
            <a:avLst/>
          </a:prstGeom>
          <a:noFill/>
        </p:spPr>
        <p:txBody>
          <a:bodyPr wrap="square" lIns="91434" tIns="45718" rIns="91434" bIns="45718">
            <a:spAutoFit/>
          </a:bodyPr>
          <a:lstStyle/>
          <a:p>
            <a:pPr marL="285732" indent="-285732" algn="just">
              <a:lnSpc>
                <a:spcPct val="90000"/>
              </a:lnSpc>
              <a:spcAft>
                <a:spcPts val="1000"/>
              </a:spcAft>
              <a:buFont typeface="Arial" panose="020B0604020202020204" pitchFamily="34" charset="0"/>
              <a:buChar char="•"/>
            </a:pPr>
            <a:r>
              <a:rPr lang="en-ZA" sz="2000" i="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Objectives </a:t>
            </a:r>
            <a:r>
              <a:rPr lang="en-ZA" sz="20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of the project were -</a:t>
            </a:r>
          </a:p>
          <a:p>
            <a:pPr marL="742901" lvl="1" indent="-285732" algn="just">
              <a:lnSpc>
                <a:spcPct val="90000"/>
              </a:lnSpc>
              <a:spcAft>
                <a:spcPts val="1000"/>
              </a:spcAft>
              <a:buFont typeface="Arial" panose="020B0604020202020204" pitchFamily="34" charset="0"/>
              <a:buChar char="•"/>
            </a:pPr>
            <a:r>
              <a:rPr lang="en-ZA" sz="20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to provide training to young </a:t>
            </a:r>
            <a:r>
              <a:rPr lang="en-ZA" sz="2000" i="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and upcoming designers </a:t>
            </a:r>
            <a:r>
              <a:rPr lang="en-ZA" sz="20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and entrepreneurs and inform them about career opportunities in the fashion industry</a:t>
            </a:r>
          </a:p>
          <a:p>
            <a:pPr marL="742901" lvl="1" indent="-285732" algn="just">
              <a:lnSpc>
                <a:spcPct val="90000"/>
              </a:lnSpc>
              <a:spcAft>
                <a:spcPts val="1000"/>
              </a:spcAft>
              <a:buFont typeface="Arial" panose="020B0604020202020204" pitchFamily="34" charset="0"/>
              <a:buChar char="•"/>
            </a:pPr>
            <a:r>
              <a:rPr lang="en-ZA" sz="20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to recognise the talents of 20 promising fashion designers in South Africa</a:t>
            </a:r>
          </a:p>
          <a:p>
            <a:pPr marL="742901" lvl="1" indent="-285732" algn="just">
              <a:lnSpc>
                <a:spcPct val="90000"/>
              </a:lnSpc>
              <a:spcAft>
                <a:spcPts val="1000"/>
              </a:spcAft>
              <a:buFont typeface="Arial" panose="020B0604020202020204" pitchFamily="34" charset="0"/>
              <a:buChar char="•"/>
            </a:pPr>
            <a:r>
              <a:rPr lang="en-US" sz="20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to </a:t>
            </a:r>
            <a:r>
              <a:rPr lang="en-US" sz="2000"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recognise</a:t>
            </a:r>
            <a:r>
              <a:rPr lang="en-US" sz="20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 SA fashion role models</a:t>
            </a:r>
          </a:p>
          <a:p>
            <a:pPr marL="285732" indent="-285732" algn="just">
              <a:lnSpc>
                <a:spcPct val="90000"/>
              </a:lnSpc>
              <a:spcAft>
                <a:spcPts val="1000"/>
              </a:spcAft>
              <a:buFont typeface="Arial" panose="020B0604020202020204" pitchFamily="34" charset="0"/>
              <a:buChar char="•"/>
            </a:pPr>
            <a:r>
              <a:rPr lang="en-US" sz="20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K</a:t>
            </a:r>
            <a:r>
              <a:rPr lang="en-ZA" sz="2000"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ey</a:t>
            </a:r>
            <a:r>
              <a:rPr lang="en-ZA" sz="20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 components of the project were:</a:t>
            </a:r>
          </a:p>
          <a:p>
            <a:pPr marL="742901" lvl="1" indent="-285732" algn="just">
              <a:lnSpc>
                <a:spcPct val="90000"/>
              </a:lnSpc>
              <a:spcAft>
                <a:spcPts val="1000"/>
              </a:spcAft>
              <a:buFont typeface="Arial" panose="020B0604020202020204" pitchFamily="34" charset="0"/>
              <a:buChar char="•"/>
            </a:pPr>
            <a:r>
              <a:rPr lang="en-ZA" sz="20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Enterprise Exhibition</a:t>
            </a:r>
          </a:p>
          <a:p>
            <a:pPr marL="742901" lvl="1" indent="-285732" algn="just">
              <a:lnSpc>
                <a:spcPct val="90000"/>
              </a:lnSpc>
              <a:spcAft>
                <a:spcPts val="1000"/>
              </a:spcAft>
              <a:buFont typeface="Arial" panose="020B0604020202020204" pitchFamily="34" charset="0"/>
              <a:buChar char="•"/>
            </a:pPr>
            <a:r>
              <a:rPr lang="en-ZA" sz="20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Information Seminars and Workshops</a:t>
            </a:r>
          </a:p>
          <a:p>
            <a:pPr marL="742901" lvl="1" indent="-285732" algn="just">
              <a:lnSpc>
                <a:spcPct val="90000"/>
              </a:lnSpc>
              <a:spcAft>
                <a:spcPts val="1000"/>
              </a:spcAft>
              <a:buFont typeface="Arial" panose="020B0604020202020204" pitchFamily="34" charset="0"/>
              <a:buChar char="•"/>
            </a:pPr>
            <a:r>
              <a:rPr lang="en-ZA" sz="20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Young Fashion Designer Awards </a:t>
            </a:r>
            <a:endParaRPr lang="en-ZA" sz="2000" i="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742901" lvl="1" indent="-285732" algn="just">
              <a:lnSpc>
                <a:spcPct val="90000"/>
              </a:lnSpc>
              <a:spcAft>
                <a:spcPts val="1000"/>
              </a:spcAft>
              <a:buFont typeface="Arial" panose="020B0604020202020204" pitchFamily="34" charset="0"/>
              <a:buChar char="•"/>
            </a:pPr>
            <a:r>
              <a:rPr lang="en-ZA" sz="2000" i="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African </a:t>
            </a:r>
            <a:r>
              <a:rPr lang="en-ZA" sz="20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Pride Awards.</a:t>
            </a:r>
            <a:endPar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Image-9.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40617" y="1206004"/>
            <a:ext cx="2861844" cy="293180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83213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Vision &amp; Mission</a:t>
            </a:r>
            <a:endParaRPr lang="en-US" b="1" dirty="0"/>
          </a:p>
        </p:txBody>
      </p:sp>
      <p:pic>
        <p:nvPicPr>
          <p:cNvPr id="5" name="Picture 4"/>
          <p:cNvPicPr>
            <a:picLocks noChangeAspect="1"/>
          </p:cNvPicPr>
          <p:nvPr/>
        </p:nvPicPr>
        <p:blipFill>
          <a:blip r:embed="rId2"/>
          <a:stretch>
            <a:fillRect/>
          </a:stretch>
        </p:blipFill>
        <p:spPr>
          <a:xfrm>
            <a:off x="174037" y="1336527"/>
            <a:ext cx="5362918" cy="5347926"/>
          </a:xfrm>
          <a:prstGeom prst="rect">
            <a:avLst/>
          </a:prstGeom>
        </p:spPr>
      </p:pic>
      <p:pic>
        <p:nvPicPr>
          <p:cNvPr id="9" name="Picture 8"/>
          <p:cNvPicPr>
            <a:picLocks noChangeAspect="1"/>
          </p:cNvPicPr>
          <p:nvPr/>
        </p:nvPicPr>
        <p:blipFill>
          <a:blip r:embed="rId3"/>
          <a:stretch>
            <a:fillRect/>
          </a:stretch>
        </p:blipFill>
        <p:spPr>
          <a:xfrm>
            <a:off x="5606781" y="1371601"/>
            <a:ext cx="4979828" cy="5328756"/>
          </a:xfrm>
          <a:prstGeom prst="rect">
            <a:avLst/>
          </a:prstGeom>
        </p:spPr>
      </p:pic>
    </p:spTree>
    <p:extLst>
      <p:ext uri="{BB962C8B-B14F-4D97-AF65-F5344CB8AC3E}">
        <p14:creationId xmlns:p14="http://schemas.microsoft.com/office/powerpoint/2010/main" val="312656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000"/>
                                        <p:tgtEl>
                                          <p:spTgt spid="9"/>
                                        </p:tgtEl>
                                      </p:cBhvr>
                                    </p:animEffect>
                                    <p:anim calcmode="lin" valueType="num">
                                      <p:cBhvr>
                                        <p:cTn id="15" dur="2000" fill="hold"/>
                                        <p:tgtEl>
                                          <p:spTgt spid="9"/>
                                        </p:tgtEl>
                                        <p:attrNameLst>
                                          <p:attrName>ppt_w</p:attrName>
                                        </p:attrNameLst>
                                      </p:cBhvr>
                                      <p:tavLst>
                                        <p:tav tm="0" fmla="#ppt_w*sin(2.5*pi*$)">
                                          <p:val>
                                            <p:fltVal val="0"/>
                                          </p:val>
                                        </p:tav>
                                        <p:tav tm="100000">
                                          <p:val>
                                            <p:fltVal val="1"/>
                                          </p:val>
                                        </p:tav>
                                      </p:tavLst>
                                    </p:anim>
                                    <p:anim calcmode="lin" valueType="num">
                                      <p:cBhvr>
                                        <p:cTn id="16"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89683"/>
            <a:ext cx="8229600" cy="1143000"/>
          </a:xfrm>
        </p:spPr>
        <p:txBody>
          <a:bodyPr/>
          <a:lstStyle/>
          <a:p>
            <a:pPr>
              <a:lnSpc>
                <a:spcPct val="80000"/>
              </a:lnSpc>
            </a:pPr>
            <a:r>
              <a:rPr lang="en-US" b="1" dirty="0" smtClean="0"/>
              <a:t>Flagship Project – Qualifications </a:t>
            </a:r>
            <a:br>
              <a:rPr lang="en-US" b="1" dirty="0" smtClean="0"/>
            </a:br>
            <a:r>
              <a:rPr lang="en-US" b="1" dirty="0" smtClean="0"/>
              <a:t>Development</a:t>
            </a:r>
            <a:endParaRPr lang="en-US" b="1" dirty="0"/>
          </a:p>
        </p:txBody>
      </p:sp>
      <p:pic>
        <p:nvPicPr>
          <p:cNvPr id="3" name="Picture 2" descr="Untitled-6.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44960" y="967260"/>
            <a:ext cx="7147040" cy="5152516"/>
          </a:xfrm>
          <a:prstGeom prst="rect">
            <a:avLst/>
          </a:prstGeom>
          <a:effectLst>
            <a:outerShdw blurRad="50800" dist="38100" dir="2700000" algn="tl" rotWithShape="0">
              <a:prstClr val="black">
                <a:alpha val="40000"/>
              </a:prstClr>
            </a:outerShdw>
          </a:effectLst>
        </p:spPr>
      </p:pic>
      <p:sp>
        <p:nvSpPr>
          <p:cNvPr id="4" name="Rectangle 3"/>
          <p:cNvSpPr/>
          <p:nvPr/>
        </p:nvSpPr>
        <p:spPr>
          <a:xfrm>
            <a:off x="166550" y="1863499"/>
            <a:ext cx="4718057" cy="3359381"/>
          </a:xfrm>
          <a:prstGeom prst="rect">
            <a:avLst/>
          </a:prstGeom>
        </p:spPr>
        <p:txBody>
          <a:bodyPr wrap="square">
            <a:spAutoFit/>
          </a:bodyPr>
          <a:lstStyle/>
          <a:p>
            <a:pPr lvl="1">
              <a:lnSpc>
                <a:spcPct val="90000"/>
              </a:lnSpc>
              <a:spcAft>
                <a:spcPts val="1000"/>
              </a:spcAft>
            </a:pPr>
            <a:r>
              <a:rPr lang="en-ZA" sz="1800" b="1" dirty="0"/>
              <a:t>Approximately eight (8) qualifications were submitted to QCTO </a:t>
            </a:r>
            <a:r>
              <a:rPr lang="en-ZA" sz="1800" b="1" dirty="0" smtClean="0"/>
              <a:t>for registration</a:t>
            </a:r>
            <a:r>
              <a:rPr lang="en-ZA" sz="1800" b="1" dirty="0"/>
              <a:t>, which include: </a:t>
            </a:r>
            <a:endParaRPr lang="en-ZA" sz="1800" b="1" dirty="0" smtClean="0"/>
          </a:p>
          <a:p>
            <a:pPr marL="742921" lvl="1" indent="-285750">
              <a:lnSpc>
                <a:spcPct val="90000"/>
              </a:lnSpc>
              <a:spcAft>
                <a:spcPts val="1000"/>
              </a:spcAft>
              <a:buFont typeface="Arial" panose="020B0604020202020204" pitchFamily="34" charset="0"/>
              <a:buChar char="•"/>
            </a:pPr>
            <a:r>
              <a:rPr lang="en-ZA" sz="1800" i="1" dirty="0" smtClean="0"/>
              <a:t>Upholsterer</a:t>
            </a:r>
            <a:r>
              <a:rPr lang="en-ZA" sz="1800" i="1" dirty="0"/>
              <a:t>, </a:t>
            </a:r>
            <a:endParaRPr lang="en-ZA" sz="1800" i="1" dirty="0" smtClean="0"/>
          </a:p>
          <a:p>
            <a:pPr marL="742921" lvl="1" indent="-285750">
              <a:lnSpc>
                <a:spcPct val="90000"/>
              </a:lnSpc>
              <a:spcAft>
                <a:spcPts val="1000"/>
              </a:spcAft>
              <a:buFont typeface="Arial" panose="020B0604020202020204" pitchFamily="34" charset="0"/>
              <a:buChar char="•"/>
            </a:pPr>
            <a:r>
              <a:rPr lang="en-ZA" sz="1800" i="1" dirty="0" smtClean="0"/>
              <a:t>Sewing </a:t>
            </a:r>
            <a:r>
              <a:rPr lang="en-ZA" sz="1800" i="1" dirty="0"/>
              <a:t>Machine Operator, </a:t>
            </a:r>
            <a:endParaRPr lang="en-ZA" sz="1800" i="1" dirty="0" smtClean="0"/>
          </a:p>
          <a:p>
            <a:pPr marL="742921" lvl="1" indent="-285750">
              <a:lnSpc>
                <a:spcPct val="90000"/>
              </a:lnSpc>
              <a:spcAft>
                <a:spcPts val="1000"/>
              </a:spcAft>
              <a:buFont typeface="Arial" panose="020B0604020202020204" pitchFamily="34" charset="0"/>
              <a:buChar char="•"/>
            </a:pPr>
            <a:r>
              <a:rPr lang="en-ZA" sz="1800" i="1" dirty="0" smtClean="0"/>
              <a:t>Home </a:t>
            </a:r>
            <a:r>
              <a:rPr lang="en-ZA" sz="1800" i="1" dirty="0"/>
              <a:t>Textiles Machine Operator, </a:t>
            </a:r>
            <a:endParaRPr lang="en-ZA" sz="1800" i="1" dirty="0" smtClean="0"/>
          </a:p>
          <a:p>
            <a:pPr marL="742921" lvl="1" indent="-285750">
              <a:lnSpc>
                <a:spcPct val="90000"/>
              </a:lnSpc>
              <a:spcAft>
                <a:spcPts val="1000"/>
              </a:spcAft>
              <a:buFont typeface="Arial" panose="020B0604020202020204" pitchFamily="34" charset="0"/>
              <a:buChar char="•"/>
            </a:pPr>
            <a:r>
              <a:rPr lang="en-ZA" sz="1800" i="1" dirty="0" smtClean="0"/>
              <a:t>Footwear </a:t>
            </a:r>
            <a:r>
              <a:rPr lang="en-ZA" sz="1800" i="1" dirty="0"/>
              <a:t>Bottom Stock Production Machine Operator, </a:t>
            </a:r>
            <a:endParaRPr lang="en-ZA" sz="1800" i="1" dirty="0" smtClean="0"/>
          </a:p>
          <a:p>
            <a:pPr marL="742921" lvl="1" indent="-285750">
              <a:lnSpc>
                <a:spcPct val="90000"/>
              </a:lnSpc>
              <a:spcAft>
                <a:spcPts val="1000"/>
              </a:spcAft>
              <a:buFont typeface="Arial" panose="020B0604020202020204" pitchFamily="34" charset="0"/>
              <a:buChar char="•"/>
            </a:pPr>
            <a:r>
              <a:rPr lang="en-ZA" sz="1800" i="1" dirty="0" smtClean="0"/>
              <a:t>Sheetfed </a:t>
            </a:r>
            <a:r>
              <a:rPr lang="en-ZA" sz="1800" i="1" dirty="0"/>
              <a:t>Offset Lithographic Technician </a:t>
            </a:r>
            <a:endParaRPr lang="en-ZA" sz="1800" i="1" dirty="0" smtClean="0"/>
          </a:p>
          <a:p>
            <a:pPr marL="742921" lvl="1" indent="-285750">
              <a:lnSpc>
                <a:spcPct val="90000"/>
              </a:lnSpc>
              <a:spcAft>
                <a:spcPts val="1000"/>
              </a:spcAft>
              <a:buFont typeface="Arial" panose="020B0604020202020204" pitchFamily="34" charset="0"/>
              <a:buChar char="•"/>
            </a:pPr>
            <a:r>
              <a:rPr lang="en-ZA" sz="1800" i="1" dirty="0" smtClean="0"/>
              <a:t>Silviculture </a:t>
            </a:r>
            <a:r>
              <a:rPr lang="en-ZA" sz="1800" i="1" dirty="0"/>
              <a:t>Mobile Plant Operator.</a:t>
            </a:r>
            <a:endParaRPr lang="en-US" sz="1800" dirty="0"/>
          </a:p>
        </p:txBody>
      </p:sp>
    </p:spTree>
    <p:extLst>
      <p:ext uri="{BB962C8B-B14F-4D97-AF65-F5344CB8AC3E}">
        <p14:creationId xmlns:p14="http://schemas.microsoft.com/office/powerpoint/2010/main" val="2449056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flipH="1">
            <a:off x="1467724" y="1759396"/>
            <a:ext cx="353920" cy="2904565"/>
          </a:xfrm>
          <a:prstGeom prst="line">
            <a:avLst/>
          </a:prstGeom>
          <a:ln>
            <a:solidFill>
              <a:srgbClr val="FFFFFF"/>
            </a:solidFill>
          </a:ln>
          <a:effectLst>
            <a:outerShdw blurRad="50800" dist="38100" dir="18900000" algn="b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1509362" y="1790628"/>
            <a:ext cx="2185972" cy="2030072"/>
          </a:xfrm>
          <a:prstGeom prst="line">
            <a:avLst/>
          </a:prstGeom>
          <a:ln>
            <a:solidFill>
              <a:srgbClr val="FFFFFF"/>
            </a:solidFill>
          </a:ln>
          <a:effectLst>
            <a:outerShdw blurRad="50800" dist="38100" dir="18900000" algn="b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1727959" y="1176401"/>
            <a:ext cx="2602348" cy="791207"/>
          </a:xfrm>
          <a:prstGeom prst="line">
            <a:avLst/>
          </a:prstGeom>
          <a:ln>
            <a:solidFill>
              <a:srgbClr val="FFFFFF"/>
            </a:solidFill>
          </a:ln>
          <a:effectLst>
            <a:outerShdw blurRad="50800" dist="38100" dir="18900000" algn="b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flipV="1">
            <a:off x="6807742" y="4362052"/>
            <a:ext cx="2414979" cy="1072295"/>
          </a:xfrm>
          <a:prstGeom prst="line">
            <a:avLst/>
          </a:prstGeom>
          <a:ln>
            <a:solidFill>
              <a:srgbClr val="FFFFFF"/>
            </a:solidFill>
          </a:ln>
          <a:effectLst>
            <a:outerShdw blurRad="50800" dist="38100" dir="18900000" algn="b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flipV="1">
            <a:off x="8254648" y="2998260"/>
            <a:ext cx="1394858" cy="2290338"/>
          </a:xfrm>
          <a:prstGeom prst="line">
            <a:avLst/>
          </a:prstGeom>
          <a:ln>
            <a:solidFill>
              <a:srgbClr val="FFFFFF"/>
            </a:solidFill>
          </a:ln>
          <a:effectLst>
            <a:outerShdw blurRad="50800" dist="38100" dir="18900000" algn="b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9764009" y="2904565"/>
            <a:ext cx="582926" cy="1769806"/>
          </a:xfrm>
          <a:prstGeom prst="line">
            <a:avLst/>
          </a:prstGeom>
          <a:ln>
            <a:solidFill>
              <a:srgbClr val="FFFFFF"/>
            </a:solidFill>
          </a:ln>
          <a:effectLst>
            <a:outerShdw blurRad="50800" dist="38100" dir="18900000" algn="b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786713" y="90049"/>
            <a:ext cx="8229600" cy="1143000"/>
          </a:xfrm>
        </p:spPr>
        <p:txBody>
          <a:bodyPr/>
          <a:lstStyle/>
          <a:p>
            <a:pPr>
              <a:lnSpc>
                <a:spcPct val="80000"/>
              </a:lnSpc>
            </a:pPr>
            <a:r>
              <a:rPr lang="en-US" b="1" dirty="0" smtClean="0"/>
              <a:t>Flagship Project – Richmond- </a:t>
            </a:r>
            <a:br>
              <a:rPr lang="en-US" b="1" dirty="0" smtClean="0"/>
            </a:br>
            <a:r>
              <a:rPr lang="en-US" b="1" dirty="0" err="1" smtClean="0"/>
              <a:t>Indaleni</a:t>
            </a:r>
            <a:r>
              <a:rPr lang="en-US" b="1" dirty="0" smtClean="0"/>
              <a:t> Skills Centre</a:t>
            </a:r>
            <a:endParaRPr lang="en-US" b="1" dirty="0"/>
          </a:p>
        </p:txBody>
      </p:sp>
      <p:pic>
        <p:nvPicPr>
          <p:cNvPr id="3" name="Picture 2" descr="Image-10.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18966" y="3373110"/>
            <a:ext cx="4110046" cy="3303816"/>
          </a:xfrm>
          <a:prstGeom prst="rect">
            <a:avLst/>
          </a:prstGeom>
          <a:effectLst>
            <a:outerShdw blurRad="50800" dist="38100" dir="2700000" algn="tl" rotWithShape="0">
              <a:prstClr val="black">
                <a:alpha val="40000"/>
              </a:prstClr>
            </a:outerShdw>
          </a:effectLst>
        </p:spPr>
      </p:pic>
      <p:pic>
        <p:nvPicPr>
          <p:cNvPr id="4" name="Picture 3" descr="Untitled-7.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2850" y="364372"/>
            <a:ext cx="2667099" cy="3027285"/>
          </a:xfrm>
          <a:prstGeom prst="rect">
            <a:avLst/>
          </a:prstGeom>
        </p:spPr>
      </p:pic>
      <p:sp>
        <p:nvSpPr>
          <p:cNvPr id="7" name="Rectangle 6"/>
          <p:cNvSpPr/>
          <p:nvPr/>
        </p:nvSpPr>
        <p:spPr>
          <a:xfrm>
            <a:off x="499645" y="1349598"/>
            <a:ext cx="2443942" cy="1154162"/>
          </a:xfrm>
          <a:prstGeom prst="rect">
            <a:avLst/>
          </a:prstGeom>
        </p:spPr>
        <p:txBody>
          <a:bodyPr wrap="square">
            <a:spAutoFit/>
          </a:bodyPr>
          <a:lstStyle/>
          <a:p>
            <a:pPr algn="ctr"/>
            <a:r>
              <a:rPr lang="en-ZA" sz="2300" b="1" dirty="0">
                <a:solidFill>
                  <a:srgbClr val="FFFFFF"/>
                </a:solidFill>
              </a:rPr>
              <a:t>Objectives for the establishment of the centre </a:t>
            </a:r>
            <a:endParaRPr lang="en-US" sz="2300" b="1" dirty="0"/>
          </a:p>
        </p:txBody>
      </p:sp>
      <p:pic>
        <p:nvPicPr>
          <p:cNvPr id="8" name="Picture 7" descr="Untitled-3.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41213" y="291497"/>
            <a:ext cx="1811432" cy="2058445"/>
          </a:xfrm>
          <a:prstGeom prst="rect">
            <a:avLst/>
          </a:prstGeom>
        </p:spPr>
      </p:pic>
      <p:sp>
        <p:nvSpPr>
          <p:cNvPr id="9" name="Rectangle 8"/>
          <p:cNvSpPr/>
          <p:nvPr/>
        </p:nvSpPr>
        <p:spPr>
          <a:xfrm>
            <a:off x="3476052" y="582055"/>
            <a:ext cx="1525991" cy="1477328"/>
          </a:xfrm>
          <a:prstGeom prst="rect">
            <a:avLst/>
          </a:prstGeom>
        </p:spPr>
        <p:txBody>
          <a:bodyPr wrap="square">
            <a:spAutoFit/>
          </a:bodyPr>
          <a:lstStyle/>
          <a:p>
            <a:pPr algn="ctr"/>
            <a:r>
              <a:rPr lang="en-ZA" sz="1800" dirty="0" smtClean="0">
                <a:solidFill>
                  <a:srgbClr val="FFFFFF"/>
                </a:solidFill>
              </a:rPr>
              <a:t>Offer </a:t>
            </a:r>
            <a:r>
              <a:rPr lang="en-ZA" sz="1800" dirty="0">
                <a:solidFill>
                  <a:srgbClr val="FFFFFF"/>
                </a:solidFill>
              </a:rPr>
              <a:t>post-school education and training interventions</a:t>
            </a:r>
            <a:endParaRPr lang="en-US" sz="1800" dirty="0"/>
          </a:p>
        </p:txBody>
      </p:sp>
      <p:pic>
        <p:nvPicPr>
          <p:cNvPr id="10" name="Picture 9" descr="Untitled-3.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64955" y="2692593"/>
            <a:ext cx="1908869" cy="2169169"/>
          </a:xfrm>
          <a:prstGeom prst="rect">
            <a:avLst/>
          </a:prstGeom>
        </p:spPr>
      </p:pic>
      <p:sp>
        <p:nvSpPr>
          <p:cNvPr id="11" name="Rectangle 10"/>
          <p:cNvSpPr/>
          <p:nvPr/>
        </p:nvSpPr>
        <p:spPr>
          <a:xfrm>
            <a:off x="2840868" y="3036131"/>
            <a:ext cx="1739261" cy="1477328"/>
          </a:xfrm>
          <a:prstGeom prst="rect">
            <a:avLst/>
          </a:prstGeom>
        </p:spPr>
        <p:txBody>
          <a:bodyPr wrap="square">
            <a:spAutoFit/>
          </a:bodyPr>
          <a:lstStyle/>
          <a:p>
            <a:pPr algn="ctr"/>
            <a:r>
              <a:rPr lang="en-ZA" sz="1800" dirty="0" smtClean="0">
                <a:solidFill>
                  <a:srgbClr val="FFFFFF"/>
                </a:solidFill>
              </a:rPr>
              <a:t>Enable </a:t>
            </a:r>
            <a:r>
              <a:rPr lang="en-ZA" sz="1800" dirty="0">
                <a:solidFill>
                  <a:srgbClr val="FFFFFF"/>
                </a:solidFill>
              </a:rPr>
              <a:t>young people to develop occupationally directed skills </a:t>
            </a:r>
            <a:endParaRPr lang="en-US" dirty="0"/>
          </a:p>
        </p:txBody>
      </p:sp>
      <p:pic>
        <p:nvPicPr>
          <p:cNvPr id="12" name="Picture 11" descr="Untitled-3.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1148" y="3667432"/>
            <a:ext cx="1811432" cy="2058445"/>
          </a:xfrm>
          <a:prstGeom prst="rect">
            <a:avLst/>
          </a:prstGeom>
        </p:spPr>
      </p:pic>
      <p:sp>
        <p:nvSpPr>
          <p:cNvPr id="13" name="Rectangle 12"/>
          <p:cNvSpPr/>
          <p:nvPr/>
        </p:nvSpPr>
        <p:spPr>
          <a:xfrm>
            <a:off x="445650" y="4091374"/>
            <a:ext cx="1781958" cy="1200329"/>
          </a:xfrm>
          <a:prstGeom prst="rect">
            <a:avLst/>
          </a:prstGeom>
        </p:spPr>
        <p:txBody>
          <a:bodyPr wrap="square">
            <a:spAutoFit/>
          </a:bodyPr>
          <a:lstStyle/>
          <a:p>
            <a:pPr algn="ctr"/>
            <a:r>
              <a:rPr lang="en-ZA" sz="1800" dirty="0" smtClean="0">
                <a:solidFill>
                  <a:srgbClr val="FFFFFF"/>
                </a:solidFill>
              </a:rPr>
              <a:t>Contribute to the </a:t>
            </a:r>
          </a:p>
          <a:p>
            <a:pPr algn="ctr"/>
            <a:r>
              <a:rPr lang="en-ZA" sz="1800" dirty="0" smtClean="0">
                <a:solidFill>
                  <a:srgbClr val="FFFFFF"/>
                </a:solidFill>
              </a:rPr>
              <a:t>socio-economic upliftment</a:t>
            </a:r>
            <a:endParaRPr lang="en-US" dirty="0"/>
          </a:p>
        </p:txBody>
      </p:sp>
      <p:sp>
        <p:nvSpPr>
          <p:cNvPr id="14" name="Rectangle 13"/>
          <p:cNvSpPr/>
          <p:nvPr/>
        </p:nvSpPr>
        <p:spPr>
          <a:xfrm>
            <a:off x="5109059" y="1213826"/>
            <a:ext cx="6945015" cy="646331"/>
          </a:xfrm>
          <a:prstGeom prst="rect">
            <a:avLst/>
          </a:prstGeom>
        </p:spPr>
        <p:txBody>
          <a:bodyPr wrap="square">
            <a:spAutoFit/>
          </a:bodyPr>
          <a:lstStyle/>
          <a:p>
            <a:pPr algn="ctr"/>
            <a:r>
              <a:rPr lang="en-ZA" sz="1800" dirty="0"/>
              <a:t>FP&amp;M SETA Board allocated in excess of </a:t>
            </a:r>
            <a:r>
              <a:rPr lang="en-ZA" sz="1800" b="1" dirty="0"/>
              <a:t>R25 million </a:t>
            </a:r>
            <a:r>
              <a:rPr lang="en-ZA" sz="1800" dirty="0"/>
              <a:t>towards the establishment of the “Richmond-Indaleni” Community Skills Centre. </a:t>
            </a:r>
          </a:p>
        </p:txBody>
      </p:sp>
      <p:pic>
        <p:nvPicPr>
          <p:cNvPr id="15" name="Picture 14" descr="Untitled-3.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01379" y="3451731"/>
            <a:ext cx="1744700" cy="1982614"/>
          </a:xfrm>
          <a:prstGeom prst="rect">
            <a:avLst/>
          </a:prstGeom>
        </p:spPr>
      </p:pic>
      <p:sp>
        <p:nvSpPr>
          <p:cNvPr id="16" name="Rectangle 15"/>
          <p:cNvSpPr/>
          <p:nvPr/>
        </p:nvSpPr>
        <p:spPr>
          <a:xfrm>
            <a:off x="5718919" y="4108413"/>
            <a:ext cx="1463562" cy="646331"/>
          </a:xfrm>
          <a:prstGeom prst="rect">
            <a:avLst/>
          </a:prstGeom>
        </p:spPr>
        <p:txBody>
          <a:bodyPr wrap="square">
            <a:spAutoFit/>
          </a:bodyPr>
          <a:lstStyle/>
          <a:p>
            <a:pPr algn="ctr"/>
            <a:r>
              <a:rPr lang="en-ZA" sz="1800" dirty="0" smtClean="0">
                <a:solidFill>
                  <a:srgbClr val="FFFFFF"/>
                </a:solidFill>
              </a:rPr>
              <a:t>Launched </a:t>
            </a:r>
            <a:r>
              <a:rPr lang="en-ZA" sz="1800" dirty="0">
                <a:solidFill>
                  <a:srgbClr val="FFFFFF"/>
                </a:solidFill>
              </a:rPr>
              <a:t>on 7 April 2015 </a:t>
            </a:r>
            <a:endParaRPr lang="en-US" dirty="0"/>
          </a:p>
        </p:txBody>
      </p:sp>
      <p:pic>
        <p:nvPicPr>
          <p:cNvPr id="17" name="Picture 16" descr="Untitled-8.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34748" y="5067634"/>
            <a:ext cx="1614476" cy="1832507"/>
          </a:xfrm>
          <a:prstGeom prst="rect">
            <a:avLst/>
          </a:prstGeom>
        </p:spPr>
      </p:pic>
      <p:sp>
        <p:nvSpPr>
          <p:cNvPr id="18" name="Rectangle 17"/>
          <p:cNvSpPr/>
          <p:nvPr/>
        </p:nvSpPr>
        <p:spPr>
          <a:xfrm>
            <a:off x="7110205" y="5288598"/>
            <a:ext cx="1463562" cy="1384995"/>
          </a:xfrm>
          <a:prstGeom prst="rect">
            <a:avLst/>
          </a:prstGeom>
        </p:spPr>
        <p:txBody>
          <a:bodyPr wrap="square">
            <a:spAutoFit/>
          </a:bodyPr>
          <a:lstStyle/>
          <a:p>
            <a:pPr algn="ctr"/>
            <a:r>
              <a:rPr lang="en-ZA" sz="1400" dirty="0" smtClean="0">
                <a:solidFill>
                  <a:srgbClr val="FFFFFF"/>
                </a:solidFill>
              </a:rPr>
              <a:t>Honourable </a:t>
            </a:r>
            <a:r>
              <a:rPr lang="en-ZA" sz="1400" dirty="0">
                <a:solidFill>
                  <a:srgbClr val="FFFFFF"/>
                </a:solidFill>
              </a:rPr>
              <a:t>Minister of Higher Education and Training, </a:t>
            </a:r>
            <a:endParaRPr lang="en-ZA" sz="1400" dirty="0" smtClean="0">
              <a:solidFill>
                <a:srgbClr val="FFFFFF"/>
              </a:solidFill>
            </a:endParaRPr>
          </a:p>
          <a:p>
            <a:pPr algn="ctr"/>
            <a:r>
              <a:rPr lang="en-ZA" sz="1400" dirty="0" smtClean="0">
                <a:solidFill>
                  <a:srgbClr val="FFFFFF"/>
                </a:solidFill>
              </a:rPr>
              <a:t>Dr </a:t>
            </a:r>
            <a:r>
              <a:rPr lang="en-ZA" sz="1400" dirty="0">
                <a:solidFill>
                  <a:srgbClr val="FFFFFF"/>
                </a:solidFill>
              </a:rPr>
              <a:t>Blade </a:t>
            </a:r>
            <a:r>
              <a:rPr lang="en-ZA" sz="1400" dirty="0" smtClean="0">
                <a:solidFill>
                  <a:srgbClr val="FFFFFF"/>
                </a:solidFill>
              </a:rPr>
              <a:t>Nzimande</a:t>
            </a:r>
            <a:endParaRPr lang="en-US" sz="1400" dirty="0">
              <a:solidFill>
                <a:srgbClr val="FFFFFF"/>
              </a:solidFill>
            </a:endParaRPr>
          </a:p>
        </p:txBody>
      </p:sp>
      <p:pic>
        <p:nvPicPr>
          <p:cNvPr id="19" name="Picture 18" descr="Untitled-3.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11101" y="1936376"/>
            <a:ext cx="1933044" cy="2196642"/>
          </a:xfrm>
          <a:prstGeom prst="rect">
            <a:avLst/>
          </a:prstGeom>
        </p:spPr>
      </p:pic>
      <p:sp>
        <p:nvSpPr>
          <p:cNvPr id="20" name="Rectangle 19"/>
          <p:cNvSpPr/>
          <p:nvPr/>
        </p:nvSpPr>
        <p:spPr>
          <a:xfrm>
            <a:off x="7266177" y="2407721"/>
            <a:ext cx="1769177" cy="1323439"/>
          </a:xfrm>
          <a:prstGeom prst="rect">
            <a:avLst/>
          </a:prstGeom>
        </p:spPr>
        <p:txBody>
          <a:bodyPr wrap="square">
            <a:spAutoFit/>
          </a:bodyPr>
          <a:lstStyle/>
          <a:p>
            <a:pPr algn="ctr"/>
            <a:r>
              <a:rPr lang="en-ZA" sz="1600" dirty="0">
                <a:solidFill>
                  <a:srgbClr val="FFFFFF"/>
                </a:solidFill>
              </a:rPr>
              <a:t>R10,5 million of the total value of the project will be spent on training </a:t>
            </a:r>
            <a:r>
              <a:rPr lang="en-ZA" sz="1600" dirty="0" smtClean="0">
                <a:solidFill>
                  <a:srgbClr val="FFFFFF"/>
                </a:solidFill>
              </a:rPr>
              <a:t>interventions</a:t>
            </a:r>
            <a:endParaRPr lang="en-US" sz="1600" dirty="0">
              <a:solidFill>
                <a:srgbClr val="FFFFFF"/>
              </a:solidFill>
            </a:endParaRPr>
          </a:p>
        </p:txBody>
      </p:sp>
      <p:pic>
        <p:nvPicPr>
          <p:cNvPr id="21" name="Picture 20" descr="Untitled-3.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52832" y="1931247"/>
            <a:ext cx="1553990" cy="1765898"/>
          </a:xfrm>
          <a:prstGeom prst="rect">
            <a:avLst/>
          </a:prstGeom>
        </p:spPr>
      </p:pic>
      <p:sp>
        <p:nvSpPr>
          <p:cNvPr id="22" name="Rectangle 21"/>
          <p:cNvSpPr/>
          <p:nvPr/>
        </p:nvSpPr>
        <p:spPr>
          <a:xfrm>
            <a:off x="9572974" y="2145837"/>
            <a:ext cx="1547922" cy="1200329"/>
          </a:xfrm>
          <a:prstGeom prst="rect">
            <a:avLst/>
          </a:prstGeom>
        </p:spPr>
        <p:txBody>
          <a:bodyPr wrap="square">
            <a:spAutoFit/>
          </a:bodyPr>
          <a:lstStyle/>
          <a:p>
            <a:pPr algn="ctr"/>
            <a:r>
              <a:rPr lang="en-ZA" sz="1800" dirty="0" smtClean="0">
                <a:solidFill>
                  <a:srgbClr val="FFFFFF"/>
                </a:solidFill>
              </a:rPr>
              <a:t>380 </a:t>
            </a:r>
            <a:r>
              <a:rPr lang="en-ZA" sz="1800" dirty="0">
                <a:solidFill>
                  <a:srgbClr val="FFFFFF"/>
                </a:solidFill>
              </a:rPr>
              <a:t>unemployed youth from the area</a:t>
            </a:r>
            <a:endParaRPr lang="en-US" sz="1800" dirty="0">
              <a:solidFill>
                <a:srgbClr val="FFFFFF"/>
              </a:solidFill>
            </a:endParaRPr>
          </a:p>
        </p:txBody>
      </p:sp>
    </p:spTree>
    <p:extLst>
      <p:ext uri="{BB962C8B-B14F-4D97-AF65-F5344CB8AC3E}">
        <p14:creationId xmlns:p14="http://schemas.microsoft.com/office/powerpoint/2010/main" val="345682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flipH="1">
            <a:off x="3699390" y="4807591"/>
            <a:ext cx="2515573" cy="879543"/>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flipV="1">
            <a:off x="3684925" y="2415265"/>
            <a:ext cx="2456616" cy="1551184"/>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6297682" y="4071514"/>
            <a:ext cx="2949349" cy="19862"/>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962400" y="89645"/>
            <a:ext cx="8229600" cy="1143000"/>
          </a:xfrm>
        </p:spPr>
        <p:txBody>
          <a:bodyPr/>
          <a:lstStyle/>
          <a:p>
            <a:pPr>
              <a:lnSpc>
                <a:spcPct val="80000"/>
              </a:lnSpc>
            </a:pPr>
            <a:r>
              <a:rPr lang="en-US" b="1" dirty="0" smtClean="0"/>
              <a:t>Flagship Project – SAGDA Internship </a:t>
            </a:r>
            <a:br>
              <a:rPr lang="en-US" b="1" dirty="0" smtClean="0"/>
            </a:br>
            <a:r>
              <a:rPr lang="en-US" b="1" dirty="0" smtClean="0"/>
              <a:t>Partnership</a:t>
            </a:r>
            <a:endParaRPr lang="en-US" b="1" dirty="0"/>
          </a:p>
        </p:txBody>
      </p:sp>
      <p:pic>
        <p:nvPicPr>
          <p:cNvPr id="4" name="Picture 3" descr="Untitled-7.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69300" y="2537557"/>
            <a:ext cx="2667099" cy="3027285"/>
          </a:xfrm>
          <a:prstGeom prst="rect">
            <a:avLst/>
          </a:prstGeom>
        </p:spPr>
      </p:pic>
      <p:sp>
        <p:nvSpPr>
          <p:cNvPr id="6" name="Rectangle 5"/>
          <p:cNvSpPr/>
          <p:nvPr/>
        </p:nvSpPr>
        <p:spPr>
          <a:xfrm>
            <a:off x="4986095" y="3210465"/>
            <a:ext cx="2443942" cy="1846659"/>
          </a:xfrm>
          <a:prstGeom prst="rect">
            <a:avLst/>
          </a:prstGeom>
        </p:spPr>
        <p:txBody>
          <a:bodyPr wrap="square">
            <a:spAutoFit/>
          </a:bodyPr>
          <a:lstStyle/>
          <a:p>
            <a:pPr algn="ctr"/>
            <a:r>
              <a:rPr lang="en-ZA" dirty="0">
                <a:solidFill>
                  <a:srgbClr val="FFFFFF"/>
                </a:solidFill>
              </a:rPr>
              <a:t>FP&amp;M SETA partnered with the South African Graduate Development Association (SAGDA) to place interns to:</a:t>
            </a:r>
          </a:p>
        </p:txBody>
      </p:sp>
      <p:grpSp>
        <p:nvGrpSpPr>
          <p:cNvPr id="5" name="Group 4"/>
          <p:cNvGrpSpPr/>
          <p:nvPr/>
        </p:nvGrpSpPr>
        <p:grpSpPr>
          <a:xfrm>
            <a:off x="1930199" y="4323522"/>
            <a:ext cx="2033768" cy="2311100"/>
            <a:chOff x="8261122" y="2920900"/>
            <a:chExt cx="2033768" cy="2311100"/>
          </a:xfrm>
        </p:grpSpPr>
        <p:pic>
          <p:nvPicPr>
            <p:cNvPr id="9" name="Picture 8" descr="Untitled-3.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61122" y="2920900"/>
              <a:ext cx="2033768" cy="2311100"/>
            </a:xfrm>
            <a:prstGeom prst="rect">
              <a:avLst/>
            </a:prstGeom>
          </p:spPr>
        </p:pic>
        <p:sp>
          <p:nvSpPr>
            <p:cNvPr id="10" name="Rectangle 9"/>
            <p:cNvSpPr/>
            <p:nvPr/>
          </p:nvSpPr>
          <p:spPr>
            <a:xfrm>
              <a:off x="8399484" y="3335403"/>
              <a:ext cx="1739261" cy="1592744"/>
            </a:xfrm>
            <a:prstGeom prst="rect">
              <a:avLst/>
            </a:prstGeom>
          </p:spPr>
          <p:txBody>
            <a:bodyPr wrap="square">
              <a:spAutoFit/>
            </a:bodyPr>
            <a:lstStyle/>
            <a:p>
              <a:pPr algn="ctr">
                <a:lnSpc>
                  <a:spcPct val="90000"/>
                </a:lnSpc>
              </a:pPr>
              <a:r>
                <a:rPr lang="en-ZA" sz="1800" dirty="0" smtClean="0">
                  <a:solidFill>
                    <a:srgbClr val="FFFFFF"/>
                  </a:solidFill>
                </a:rPr>
                <a:t>work </a:t>
              </a:r>
              <a:r>
                <a:rPr lang="en-ZA" sz="1800" dirty="0">
                  <a:solidFill>
                    <a:srgbClr val="FFFFFF"/>
                  </a:solidFill>
                </a:rPr>
                <a:t>closely with their mentors in order to gain professional exposure</a:t>
              </a:r>
              <a:endParaRPr lang="en-US" dirty="0"/>
            </a:p>
          </p:txBody>
        </p:sp>
      </p:grpSp>
      <p:pic>
        <p:nvPicPr>
          <p:cNvPr id="11" name="Picture 10" descr="Untitled-3.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71625" y="1468155"/>
            <a:ext cx="1811432" cy="2058445"/>
          </a:xfrm>
          <a:prstGeom prst="rect">
            <a:avLst/>
          </a:prstGeom>
        </p:spPr>
      </p:pic>
      <p:sp>
        <p:nvSpPr>
          <p:cNvPr id="12" name="Rectangle 11"/>
          <p:cNvSpPr/>
          <p:nvPr/>
        </p:nvSpPr>
        <p:spPr>
          <a:xfrm>
            <a:off x="2300477" y="1850457"/>
            <a:ext cx="2354477" cy="1338828"/>
          </a:xfrm>
          <a:prstGeom prst="rect">
            <a:avLst/>
          </a:prstGeom>
        </p:spPr>
        <p:txBody>
          <a:bodyPr wrap="square">
            <a:spAutoFit/>
          </a:bodyPr>
          <a:lstStyle/>
          <a:p>
            <a:pPr lvl="1" algn="ctr">
              <a:lnSpc>
                <a:spcPct val="90000"/>
              </a:lnSpc>
            </a:pPr>
            <a:r>
              <a:rPr lang="en-ZA" sz="1800" dirty="0">
                <a:solidFill>
                  <a:srgbClr val="FFFFFF"/>
                </a:solidFill>
              </a:rPr>
              <a:t>p</a:t>
            </a:r>
            <a:r>
              <a:rPr lang="en-ZA" sz="1800" dirty="0" smtClean="0">
                <a:solidFill>
                  <a:srgbClr val="FFFFFF"/>
                </a:solidFill>
              </a:rPr>
              <a:t>lace </a:t>
            </a:r>
            <a:r>
              <a:rPr lang="en-ZA" sz="1800" dirty="0">
                <a:solidFill>
                  <a:srgbClr val="FFFFFF"/>
                </a:solidFill>
              </a:rPr>
              <a:t>interns within our regional offices and other workplace </a:t>
            </a:r>
          </a:p>
        </p:txBody>
      </p:sp>
      <p:sp>
        <p:nvSpPr>
          <p:cNvPr id="14" name="Rectangle 13"/>
          <p:cNvSpPr/>
          <p:nvPr/>
        </p:nvSpPr>
        <p:spPr>
          <a:xfrm>
            <a:off x="5129877" y="1203416"/>
            <a:ext cx="6945015" cy="1754327"/>
          </a:xfrm>
          <a:prstGeom prst="rect">
            <a:avLst/>
          </a:prstGeom>
        </p:spPr>
        <p:txBody>
          <a:bodyPr wrap="square">
            <a:spAutoFit/>
          </a:bodyPr>
          <a:lstStyle/>
          <a:p>
            <a:pPr algn="ctr"/>
            <a:r>
              <a:rPr lang="en-ZA" sz="1800" dirty="0"/>
              <a:t>The partnership provided opportunities to </a:t>
            </a:r>
            <a:r>
              <a:rPr lang="en-ZA" sz="1800" b="1" dirty="0"/>
              <a:t>350 learners </a:t>
            </a:r>
            <a:r>
              <a:rPr lang="en-ZA" sz="1800" dirty="0"/>
              <a:t>in </a:t>
            </a:r>
            <a:endParaRPr lang="en-ZA" sz="1800" dirty="0" smtClean="0"/>
          </a:p>
          <a:p>
            <a:pPr algn="ctr"/>
            <a:r>
              <a:rPr lang="en-ZA" sz="1800" dirty="0" smtClean="0"/>
              <a:t>the </a:t>
            </a:r>
            <a:r>
              <a:rPr lang="en-ZA" sz="1800" dirty="0"/>
              <a:t>2013/2014 </a:t>
            </a:r>
            <a:r>
              <a:rPr lang="en-ZA" sz="1800" dirty="0" smtClean="0"/>
              <a:t>and </a:t>
            </a:r>
            <a:r>
              <a:rPr lang="en-ZA" sz="1800" dirty="0"/>
              <a:t>to </a:t>
            </a:r>
            <a:r>
              <a:rPr lang="en-ZA" sz="1800" b="1" dirty="0"/>
              <a:t>210 learners </a:t>
            </a:r>
            <a:r>
              <a:rPr lang="en-ZA" sz="1800" dirty="0"/>
              <a:t>during 2014/</a:t>
            </a:r>
            <a:r>
              <a:rPr lang="en-ZA" sz="1800" dirty="0" smtClean="0"/>
              <a:t>2015 financial </a:t>
            </a:r>
            <a:r>
              <a:rPr lang="en-ZA" sz="1800" dirty="0"/>
              <a:t>year of which most have completed the programme and were able to gain permanent positions. Funding allocated during 2014/15 totalled approximately R7,8 million</a:t>
            </a:r>
            <a:endParaRPr lang="en-US" sz="1800" dirty="0"/>
          </a:p>
          <a:p>
            <a:pPr algn="ctr"/>
            <a:endParaRPr lang="en-ZA" sz="1800" dirty="0"/>
          </a:p>
        </p:txBody>
      </p:sp>
      <p:grpSp>
        <p:nvGrpSpPr>
          <p:cNvPr id="3" name="Group 2"/>
          <p:cNvGrpSpPr/>
          <p:nvPr/>
        </p:nvGrpSpPr>
        <p:grpSpPr>
          <a:xfrm>
            <a:off x="8437935" y="2557669"/>
            <a:ext cx="2829762" cy="3211916"/>
            <a:chOff x="974585" y="2524339"/>
            <a:chExt cx="2829762" cy="3211916"/>
          </a:xfrm>
        </p:grpSpPr>
        <p:pic>
          <p:nvPicPr>
            <p:cNvPr id="18" name="Picture 17" descr="Untitled-8.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585" y="2524339"/>
              <a:ext cx="2829762" cy="3211916"/>
            </a:xfrm>
            <a:prstGeom prst="rect">
              <a:avLst/>
            </a:prstGeom>
          </p:spPr>
        </p:pic>
        <p:sp>
          <p:nvSpPr>
            <p:cNvPr id="17" name="Rectangle 16"/>
            <p:cNvSpPr/>
            <p:nvPr/>
          </p:nvSpPr>
          <p:spPr>
            <a:xfrm>
              <a:off x="1372089" y="3223077"/>
              <a:ext cx="2094237" cy="2031325"/>
            </a:xfrm>
            <a:prstGeom prst="rect">
              <a:avLst/>
            </a:prstGeom>
          </p:spPr>
          <p:txBody>
            <a:bodyPr wrap="square">
              <a:spAutoFit/>
            </a:bodyPr>
            <a:lstStyle/>
            <a:p>
              <a:pPr algn="ctr"/>
              <a:r>
                <a:rPr lang="en-ZA" sz="1800" dirty="0">
                  <a:solidFill>
                    <a:schemeClr val="bg1"/>
                  </a:solidFill>
                </a:rPr>
                <a:t>They were able to cope with the professional environment due to receiving this work experience opportunity. </a:t>
              </a:r>
            </a:p>
          </p:txBody>
        </p:sp>
      </p:grpSp>
    </p:spTree>
    <p:extLst>
      <p:ext uri="{BB962C8B-B14F-4D97-AF65-F5344CB8AC3E}">
        <p14:creationId xmlns:p14="http://schemas.microsoft.com/office/powerpoint/2010/main" val="2674926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Untitled-8.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31677" y="3704546"/>
            <a:ext cx="2653374" cy="3011708"/>
          </a:xfrm>
          <a:prstGeom prst="rect">
            <a:avLst/>
          </a:prstGeom>
        </p:spPr>
      </p:pic>
      <p:cxnSp>
        <p:nvCxnSpPr>
          <p:cNvPr id="24" name="Straight Connector 23"/>
          <p:cNvCxnSpPr/>
          <p:nvPr/>
        </p:nvCxnSpPr>
        <p:spPr>
          <a:xfrm flipH="1" flipV="1">
            <a:off x="1124214" y="1145169"/>
            <a:ext cx="1603047" cy="2050893"/>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1217899" y="3445917"/>
            <a:ext cx="1561409" cy="182186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flipV="1">
            <a:off x="6724467" y="3279347"/>
            <a:ext cx="1800825" cy="478889"/>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8577339" y="3081545"/>
            <a:ext cx="2050650" cy="572585"/>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a:off x="7369849" y="4008091"/>
            <a:ext cx="1113805" cy="1957198"/>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750855" y="97188"/>
            <a:ext cx="8229600" cy="1143000"/>
          </a:xfrm>
        </p:spPr>
        <p:txBody>
          <a:bodyPr>
            <a:normAutofit/>
          </a:bodyPr>
          <a:lstStyle/>
          <a:p>
            <a:pPr>
              <a:lnSpc>
                <a:spcPct val="80000"/>
              </a:lnSpc>
            </a:pPr>
            <a:r>
              <a:rPr lang="en-US" b="1" dirty="0" smtClean="0"/>
              <a:t>Flagship Project – Clothing SMME </a:t>
            </a:r>
            <a:br>
              <a:rPr lang="en-US" b="1" dirty="0" smtClean="0"/>
            </a:br>
            <a:r>
              <a:rPr lang="en-US" b="1" dirty="0" smtClean="0"/>
              <a:t>Training in KZN &amp; Western Cape</a:t>
            </a:r>
            <a:endParaRPr lang="en-US" b="1" dirty="0"/>
          </a:p>
        </p:txBody>
      </p:sp>
      <p:sp>
        <p:nvSpPr>
          <p:cNvPr id="6" name="Rectangle 5"/>
          <p:cNvSpPr/>
          <p:nvPr/>
        </p:nvSpPr>
        <p:spPr>
          <a:xfrm>
            <a:off x="3351824" y="1203416"/>
            <a:ext cx="8723067" cy="1200329"/>
          </a:xfrm>
          <a:prstGeom prst="rect">
            <a:avLst/>
          </a:prstGeom>
        </p:spPr>
        <p:txBody>
          <a:bodyPr wrap="square">
            <a:spAutoFit/>
          </a:bodyPr>
          <a:lstStyle/>
          <a:p>
            <a:pPr algn="ctr"/>
            <a:r>
              <a:rPr lang="en-ZA" sz="1800" dirty="0" smtClean="0">
                <a:solidFill>
                  <a:srgbClr val="000000"/>
                </a:solidFill>
              </a:rPr>
              <a:t>To date, </a:t>
            </a:r>
            <a:r>
              <a:rPr lang="en-ZA" sz="1800" b="1" dirty="0" smtClean="0">
                <a:solidFill>
                  <a:srgbClr val="000000"/>
                </a:solidFill>
              </a:rPr>
              <a:t>1,079 employed and unemployed learners </a:t>
            </a:r>
            <a:r>
              <a:rPr lang="en-ZA" sz="1800" dirty="0" smtClean="0">
                <a:solidFill>
                  <a:srgbClr val="000000"/>
                </a:solidFill>
              </a:rPr>
              <a:t>have been registered on management </a:t>
            </a:r>
            <a:br>
              <a:rPr lang="en-ZA" sz="1800" dirty="0" smtClean="0">
                <a:solidFill>
                  <a:srgbClr val="000000"/>
                </a:solidFill>
              </a:rPr>
            </a:br>
            <a:r>
              <a:rPr lang="en-ZA" sz="1800" dirty="0" smtClean="0">
                <a:solidFill>
                  <a:srgbClr val="000000"/>
                </a:solidFill>
              </a:rPr>
              <a:t>development programmes, clothing learnerships and skills programmes, broadening the </a:t>
            </a:r>
            <a:br>
              <a:rPr lang="en-ZA" sz="1800" dirty="0" smtClean="0">
                <a:solidFill>
                  <a:srgbClr val="000000"/>
                </a:solidFill>
              </a:rPr>
            </a:br>
            <a:r>
              <a:rPr lang="en-ZA" sz="1800" dirty="0" smtClean="0">
                <a:solidFill>
                  <a:srgbClr val="000000"/>
                </a:solidFill>
              </a:rPr>
              <a:t>skills base of  workers in the clothing industry and </a:t>
            </a:r>
            <a:r>
              <a:rPr lang="en-ZA" sz="1800" b="1" dirty="0" smtClean="0">
                <a:solidFill>
                  <a:srgbClr val="000000"/>
                </a:solidFill>
              </a:rPr>
              <a:t>providing opportunities to unemployed </a:t>
            </a:r>
            <a:br>
              <a:rPr lang="en-ZA" sz="1800" b="1" dirty="0" smtClean="0">
                <a:solidFill>
                  <a:srgbClr val="000000"/>
                </a:solidFill>
              </a:rPr>
            </a:br>
            <a:r>
              <a:rPr lang="en-ZA" sz="1800" b="1" dirty="0" smtClean="0">
                <a:solidFill>
                  <a:srgbClr val="000000"/>
                </a:solidFill>
              </a:rPr>
              <a:t>youth</a:t>
            </a:r>
            <a:r>
              <a:rPr lang="en-ZA" sz="1800" dirty="0" smtClean="0">
                <a:solidFill>
                  <a:srgbClr val="000000"/>
                </a:solidFill>
              </a:rPr>
              <a:t> to enter the labour market </a:t>
            </a:r>
            <a:r>
              <a:rPr lang="en-ZA" sz="1800" b="1" dirty="0" smtClean="0">
                <a:solidFill>
                  <a:srgbClr val="000000"/>
                </a:solidFill>
              </a:rPr>
              <a:t>with employable skills</a:t>
            </a:r>
            <a:r>
              <a:rPr lang="en-ZA" sz="1800" dirty="0" smtClean="0">
                <a:solidFill>
                  <a:srgbClr val="000000"/>
                </a:solidFill>
              </a:rPr>
              <a:t>. </a:t>
            </a:r>
            <a:endParaRPr lang="en-US" sz="1800" dirty="0">
              <a:solidFill>
                <a:srgbClr val="000000"/>
              </a:solidFill>
            </a:endParaRPr>
          </a:p>
        </p:txBody>
      </p:sp>
      <p:pic>
        <p:nvPicPr>
          <p:cNvPr id="7" name="Picture 6" descr="Untitled-7.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50926" y="1881687"/>
            <a:ext cx="2667099" cy="3027285"/>
          </a:xfrm>
          <a:prstGeom prst="rect">
            <a:avLst/>
          </a:prstGeom>
        </p:spPr>
      </p:pic>
      <p:sp>
        <p:nvSpPr>
          <p:cNvPr id="8" name="Rectangle 7"/>
          <p:cNvSpPr/>
          <p:nvPr/>
        </p:nvSpPr>
        <p:spPr>
          <a:xfrm>
            <a:off x="1415673" y="2315149"/>
            <a:ext cx="2550305" cy="2031325"/>
          </a:xfrm>
          <a:prstGeom prst="rect">
            <a:avLst/>
          </a:prstGeom>
        </p:spPr>
        <p:txBody>
          <a:bodyPr wrap="square">
            <a:spAutoFit/>
          </a:bodyPr>
          <a:lstStyle/>
          <a:p>
            <a:pPr algn="ctr"/>
            <a:r>
              <a:rPr lang="en-ZA" sz="1800" dirty="0">
                <a:solidFill>
                  <a:schemeClr val="bg1"/>
                </a:solidFill>
              </a:rPr>
              <a:t>The Apparel Manufacturers of South Africa (AMSA) Cluster Training SMME Project in KwaZulu-Natal and the Western Cape entailed the development </a:t>
            </a:r>
            <a:r>
              <a:rPr lang="en-ZA" sz="1800" dirty="0" smtClean="0">
                <a:solidFill>
                  <a:schemeClr val="bg1"/>
                </a:solidFill>
              </a:rPr>
              <a:t>of:</a:t>
            </a:r>
            <a:endParaRPr lang="en-ZA" sz="1800" dirty="0">
              <a:solidFill>
                <a:schemeClr val="bg1"/>
              </a:solidFill>
            </a:endParaRPr>
          </a:p>
        </p:txBody>
      </p:sp>
      <p:pic>
        <p:nvPicPr>
          <p:cNvPr id="9" name="Picture 8" descr="Untitled-3.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2610" y="0"/>
            <a:ext cx="2076226" cy="2359348"/>
          </a:xfrm>
          <a:prstGeom prst="rect">
            <a:avLst/>
          </a:prstGeom>
        </p:spPr>
      </p:pic>
      <p:sp>
        <p:nvSpPr>
          <p:cNvPr id="10" name="Rectangle 9"/>
          <p:cNvSpPr/>
          <p:nvPr/>
        </p:nvSpPr>
        <p:spPr>
          <a:xfrm>
            <a:off x="-197779" y="459879"/>
            <a:ext cx="2354477" cy="1426031"/>
          </a:xfrm>
          <a:prstGeom prst="rect">
            <a:avLst/>
          </a:prstGeom>
        </p:spPr>
        <p:txBody>
          <a:bodyPr wrap="square">
            <a:spAutoFit/>
          </a:bodyPr>
          <a:lstStyle/>
          <a:p>
            <a:pPr lvl="1" algn="ctr">
              <a:lnSpc>
                <a:spcPct val="90000"/>
              </a:lnSpc>
            </a:pPr>
            <a:r>
              <a:rPr lang="en-ZA" sz="1600" dirty="0">
                <a:solidFill>
                  <a:srgbClr val="FFFFFF"/>
                </a:solidFill>
              </a:rPr>
              <a:t>40 KZN based SMMEs (mainly in rural areas, including Ladysmith, Isithebe and Port Shepstone) </a:t>
            </a:r>
          </a:p>
        </p:txBody>
      </p:sp>
      <p:pic>
        <p:nvPicPr>
          <p:cNvPr id="11" name="Picture 10" descr="Untitled-3.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6824" y="4384135"/>
            <a:ext cx="2076226" cy="2359348"/>
          </a:xfrm>
          <a:prstGeom prst="rect">
            <a:avLst/>
          </a:prstGeom>
        </p:spPr>
      </p:pic>
      <p:sp>
        <p:nvSpPr>
          <p:cNvPr id="13" name="Rectangle 12"/>
          <p:cNvSpPr/>
          <p:nvPr/>
        </p:nvSpPr>
        <p:spPr>
          <a:xfrm>
            <a:off x="-222337" y="4864836"/>
            <a:ext cx="2354477" cy="1569660"/>
          </a:xfrm>
          <a:prstGeom prst="rect">
            <a:avLst/>
          </a:prstGeom>
        </p:spPr>
        <p:txBody>
          <a:bodyPr wrap="square">
            <a:spAutoFit/>
          </a:bodyPr>
          <a:lstStyle/>
          <a:p>
            <a:pPr marL="457200" lvl="1" algn="ctr"/>
            <a:r>
              <a:rPr lang="en-ZA" sz="1600" dirty="0">
                <a:solidFill>
                  <a:srgbClr val="FFFFFF"/>
                </a:solidFill>
              </a:rPr>
              <a:t>50 companies in the Cape Metro and rural areas </a:t>
            </a:r>
            <a:br>
              <a:rPr lang="en-ZA" sz="1600" dirty="0">
                <a:solidFill>
                  <a:srgbClr val="FFFFFF"/>
                </a:solidFill>
              </a:rPr>
            </a:br>
            <a:r>
              <a:rPr lang="en-ZA" sz="1600" dirty="0">
                <a:solidFill>
                  <a:srgbClr val="FFFFFF"/>
                </a:solidFill>
              </a:rPr>
              <a:t>such as Atlantis, Caledon and Hermanus </a:t>
            </a:r>
          </a:p>
        </p:txBody>
      </p:sp>
      <p:sp>
        <p:nvSpPr>
          <p:cNvPr id="15" name="Rectangle 14"/>
          <p:cNvSpPr/>
          <p:nvPr/>
        </p:nvSpPr>
        <p:spPr>
          <a:xfrm>
            <a:off x="3983053" y="4424747"/>
            <a:ext cx="2377086" cy="1754327"/>
          </a:xfrm>
          <a:prstGeom prst="rect">
            <a:avLst/>
          </a:prstGeom>
        </p:spPr>
        <p:txBody>
          <a:bodyPr wrap="square">
            <a:spAutoFit/>
          </a:bodyPr>
          <a:lstStyle/>
          <a:p>
            <a:pPr algn="ctr"/>
            <a:r>
              <a:rPr lang="en-ZA" sz="1800" dirty="0">
                <a:solidFill>
                  <a:srgbClr val="FFFFFF"/>
                </a:solidFill>
              </a:rPr>
              <a:t>The objective of the project is to improve the SMMEs’ </a:t>
            </a:r>
            <a:br>
              <a:rPr lang="en-ZA" sz="1800" dirty="0">
                <a:solidFill>
                  <a:srgbClr val="FFFFFF"/>
                </a:solidFill>
              </a:rPr>
            </a:br>
            <a:r>
              <a:rPr lang="en-ZA" sz="1800" dirty="0">
                <a:solidFill>
                  <a:srgbClr val="FFFFFF"/>
                </a:solidFill>
              </a:rPr>
              <a:t>current capability ensuring long term sustainability. </a:t>
            </a:r>
          </a:p>
        </p:txBody>
      </p:sp>
      <p:pic>
        <p:nvPicPr>
          <p:cNvPr id="16" name="Picture 15" descr="Untitled-7.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51723" y="2404679"/>
            <a:ext cx="2508192" cy="2846920"/>
          </a:xfrm>
          <a:prstGeom prst="rect">
            <a:avLst/>
          </a:prstGeom>
        </p:spPr>
      </p:pic>
      <p:sp>
        <p:nvSpPr>
          <p:cNvPr id="17" name="Rectangle 16"/>
          <p:cNvSpPr/>
          <p:nvPr/>
        </p:nvSpPr>
        <p:spPr>
          <a:xfrm>
            <a:off x="7195814" y="3119657"/>
            <a:ext cx="2453692" cy="1477328"/>
          </a:xfrm>
          <a:prstGeom prst="rect">
            <a:avLst/>
          </a:prstGeom>
        </p:spPr>
        <p:txBody>
          <a:bodyPr wrap="square">
            <a:spAutoFit/>
          </a:bodyPr>
          <a:lstStyle/>
          <a:p>
            <a:pPr algn="ctr"/>
            <a:r>
              <a:rPr lang="en-ZA" sz="1800" dirty="0">
                <a:solidFill>
                  <a:srgbClr val="FFFFFF"/>
                </a:solidFill>
              </a:rPr>
              <a:t>The project is valued at approximately </a:t>
            </a:r>
            <a:endParaRPr lang="en-ZA" sz="1800" dirty="0" smtClean="0">
              <a:solidFill>
                <a:srgbClr val="FFFFFF"/>
              </a:solidFill>
            </a:endParaRPr>
          </a:p>
          <a:p>
            <a:pPr algn="ctr"/>
            <a:r>
              <a:rPr lang="en-ZA" sz="1800" dirty="0" smtClean="0">
                <a:solidFill>
                  <a:srgbClr val="FFFFFF"/>
                </a:solidFill>
              </a:rPr>
              <a:t>R12,3 </a:t>
            </a:r>
            <a:r>
              <a:rPr lang="en-ZA" sz="1800" dirty="0">
                <a:solidFill>
                  <a:srgbClr val="FFFFFF"/>
                </a:solidFill>
              </a:rPr>
              <a:t>million </a:t>
            </a:r>
            <a:br>
              <a:rPr lang="en-ZA" sz="1800" dirty="0">
                <a:solidFill>
                  <a:srgbClr val="FFFFFF"/>
                </a:solidFill>
              </a:rPr>
            </a:br>
            <a:r>
              <a:rPr lang="en-ZA" sz="1800" dirty="0">
                <a:solidFill>
                  <a:srgbClr val="FFFFFF"/>
                </a:solidFill>
              </a:rPr>
              <a:t>and training is focused on three key areas: </a:t>
            </a:r>
          </a:p>
        </p:txBody>
      </p:sp>
      <p:pic>
        <p:nvPicPr>
          <p:cNvPr id="3" name="Picture 2" descr="Image-11.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87722" y="4085651"/>
            <a:ext cx="2706495" cy="2640332"/>
          </a:xfrm>
          <a:prstGeom prst="rect">
            <a:avLst/>
          </a:prstGeom>
          <a:effectLst>
            <a:outerShdw blurRad="50800" dist="38100" dir="2700000" algn="tl" rotWithShape="0">
              <a:prstClr val="black">
                <a:alpha val="40000"/>
              </a:prstClr>
            </a:outerShdw>
          </a:effectLst>
        </p:spPr>
      </p:pic>
      <p:pic>
        <p:nvPicPr>
          <p:cNvPr id="18" name="Picture 17" descr="Untitled-3.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25558" y="2391947"/>
            <a:ext cx="1427916" cy="1622632"/>
          </a:xfrm>
          <a:prstGeom prst="rect">
            <a:avLst/>
          </a:prstGeom>
        </p:spPr>
      </p:pic>
      <p:sp>
        <p:nvSpPr>
          <p:cNvPr id="19" name="Rectangle 18"/>
          <p:cNvSpPr/>
          <p:nvPr/>
        </p:nvSpPr>
        <p:spPr>
          <a:xfrm>
            <a:off x="4843295" y="2893469"/>
            <a:ext cx="2354477" cy="584776"/>
          </a:xfrm>
          <a:prstGeom prst="rect">
            <a:avLst/>
          </a:prstGeom>
        </p:spPr>
        <p:txBody>
          <a:bodyPr wrap="square">
            <a:spAutoFit/>
          </a:bodyPr>
          <a:lstStyle/>
          <a:p>
            <a:pPr lvl="1" algn="ctr"/>
            <a:r>
              <a:rPr lang="en-ZA" sz="1600" dirty="0">
                <a:solidFill>
                  <a:srgbClr val="FFFFFF"/>
                </a:solidFill>
              </a:rPr>
              <a:t>world class manufacturing</a:t>
            </a:r>
          </a:p>
        </p:txBody>
      </p:sp>
      <p:pic>
        <p:nvPicPr>
          <p:cNvPr id="20" name="Picture 19" descr="Untitled-3.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01950" y="2273671"/>
            <a:ext cx="1427916" cy="1622632"/>
          </a:xfrm>
          <a:prstGeom prst="rect">
            <a:avLst/>
          </a:prstGeom>
        </p:spPr>
      </p:pic>
      <p:sp>
        <p:nvSpPr>
          <p:cNvPr id="21" name="Rectangle 20"/>
          <p:cNvSpPr/>
          <p:nvPr/>
        </p:nvSpPr>
        <p:spPr>
          <a:xfrm>
            <a:off x="9419687" y="2775193"/>
            <a:ext cx="2354477" cy="584776"/>
          </a:xfrm>
          <a:prstGeom prst="rect">
            <a:avLst/>
          </a:prstGeom>
        </p:spPr>
        <p:txBody>
          <a:bodyPr wrap="square">
            <a:spAutoFit/>
          </a:bodyPr>
          <a:lstStyle/>
          <a:p>
            <a:pPr lvl="1" algn="ctr"/>
            <a:r>
              <a:rPr lang="en-ZA" sz="1600" dirty="0">
                <a:solidFill>
                  <a:srgbClr val="FFFFFF"/>
                </a:solidFill>
              </a:rPr>
              <a:t>technical skills development </a:t>
            </a:r>
          </a:p>
        </p:txBody>
      </p:sp>
      <p:pic>
        <p:nvPicPr>
          <p:cNvPr id="22" name="Picture 21" descr="Untitled-3.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98432" y="4976675"/>
            <a:ext cx="1427916" cy="1622632"/>
          </a:xfrm>
          <a:prstGeom prst="rect">
            <a:avLst/>
          </a:prstGeom>
        </p:spPr>
      </p:pic>
      <p:sp>
        <p:nvSpPr>
          <p:cNvPr id="23" name="Rectangle 22"/>
          <p:cNvSpPr/>
          <p:nvPr/>
        </p:nvSpPr>
        <p:spPr>
          <a:xfrm>
            <a:off x="6095350" y="5446965"/>
            <a:ext cx="2354477" cy="584776"/>
          </a:xfrm>
          <a:prstGeom prst="rect">
            <a:avLst/>
          </a:prstGeom>
        </p:spPr>
        <p:txBody>
          <a:bodyPr wrap="square">
            <a:spAutoFit/>
          </a:bodyPr>
          <a:lstStyle/>
          <a:p>
            <a:pPr lvl="1" algn="ctr"/>
            <a:r>
              <a:rPr lang="en-ZA" sz="1600" dirty="0">
                <a:solidFill>
                  <a:srgbClr val="FFFFFF"/>
                </a:solidFill>
              </a:rPr>
              <a:t>management development </a:t>
            </a:r>
          </a:p>
        </p:txBody>
      </p:sp>
    </p:spTree>
    <p:extLst>
      <p:ext uri="{BB962C8B-B14F-4D97-AF65-F5344CB8AC3E}">
        <p14:creationId xmlns:p14="http://schemas.microsoft.com/office/powerpoint/2010/main" val="2878239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flipV="1">
            <a:off x="1290765" y="4778477"/>
            <a:ext cx="1582227" cy="301909"/>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29047" y="4399801"/>
            <a:ext cx="5459444" cy="231988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Picture 8" descr="Untitled-8.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30806" y="2119497"/>
            <a:ext cx="2653374" cy="3011708"/>
          </a:xfrm>
          <a:prstGeom prst="rect">
            <a:avLst/>
          </a:prstGeom>
        </p:spPr>
      </p:pic>
      <p:sp>
        <p:nvSpPr>
          <p:cNvPr id="2" name="Title 1"/>
          <p:cNvSpPr>
            <a:spLocks noGrp="1"/>
          </p:cNvSpPr>
          <p:nvPr>
            <p:ph type="title"/>
          </p:nvPr>
        </p:nvSpPr>
        <p:spPr>
          <a:xfrm>
            <a:off x="3697065" y="106777"/>
            <a:ext cx="8229600" cy="1143000"/>
          </a:xfrm>
        </p:spPr>
        <p:txBody>
          <a:bodyPr>
            <a:normAutofit/>
          </a:bodyPr>
          <a:lstStyle/>
          <a:p>
            <a:pPr>
              <a:lnSpc>
                <a:spcPct val="80000"/>
              </a:lnSpc>
            </a:pPr>
            <a:r>
              <a:rPr lang="en-US" sz="2800" b="1" dirty="0" smtClean="0"/>
              <a:t>Flagship Project – International</a:t>
            </a:r>
            <a:br>
              <a:rPr lang="en-US" sz="2800" b="1" dirty="0" smtClean="0"/>
            </a:br>
            <a:r>
              <a:rPr lang="en-US" sz="2800" b="1" dirty="0" smtClean="0"/>
              <a:t>Leadership Development Programme</a:t>
            </a:r>
            <a:endParaRPr lang="en-US" sz="2800" b="1" dirty="0"/>
          </a:p>
        </p:txBody>
      </p:sp>
      <p:sp>
        <p:nvSpPr>
          <p:cNvPr id="6" name="Rectangle 5"/>
          <p:cNvSpPr/>
          <p:nvPr/>
        </p:nvSpPr>
        <p:spPr>
          <a:xfrm>
            <a:off x="3406479" y="1203416"/>
            <a:ext cx="8723067" cy="1200329"/>
          </a:xfrm>
          <a:prstGeom prst="rect">
            <a:avLst/>
          </a:prstGeom>
        </p:spPr>
        <p:txBody>
          <a:bodyPr wrap="square">
            <a:spAutoFit/>
          </a:bodyPr>
          <a:lstStyle/>
          <a:p>
            <a:pPr algn="ctr"/>
            <a:r>
              <a:rPr lang="en-ZA" sz="1800" dirty="0"/>
              <a:t>The FP&amp;M SETA International Leadership Development Programme (ILDP) is a </a:t>
            </a:r>
            <a:r>
              <a:rPr lang="en-ZA" sz="1800" b="1" dirty="0"/>
              <a:t>high level skills programme</a:t>
            </a:r>
            <a:r>
              <a:rPr lang="en-ZA" sz="1800" dirty="0"/>
              <a:t> pitched at NQF level 7/8, designed to </a:t>
            </a:r>
            <a:r>
              <a:rPr lang="en-ZA" sz="1800" b="1" dirty="0"/>
              <a:t>provide opportunities to previously disadvantaged individuals</a:t>
            </a:r>
            <a:r>
              <a:rPr lang="en-ZA" sz="1800" dirty="0"/>
              <a:t> to acquire </a:t>
            </a:r>
            <a:r>
              <a:rPr lang="en-ZA" sz="1800" b="1" dirty="0"/>
              <a:t>business leadership skills </a:t>
            </a:r>
            <a:r>
              <a:rPr lang="en-ZA" sz="1800" dirty="0"/>
              <a:t>and to address transformation in the sector.  </a:t>
            </a:r>
          </a:p>
        </p:txBody>
      </p:sp>
      <p:sp>
        <p:nvSpPr>
          <p:cNvPr id="8" name="Rectangle 7"/>
          <p:cNvSpPr/>
          <p:nvPr/>
        </p:nvSpPr>
        <p:spPr>
          <a:xfrm>
            <a:off x="4771418" y="2822635"/>
            <a:ext cx="2550305" cy="1569660"/>
          </a:xfrm>
          <a:prstGeom prst="rect">
            <a:avLst/>
          </a:prstGeom>
        </p:spPr>
        <p:txBody>
          <a:bodyPr wrap="square">
            <a:spAutoFit/>
          </a:bodyPr>
          <a:lstStyle/>
          <a:p>
            <a:pPr algn="ctr"/>
            <a:r>
              <a:rPr lang="en-ZA" sz="1600" dirty="0" smtClean="0">
                <a:solidFill>
                  <a:srgbClr val="FFFFFF"/>
                </a:solidFill>
              </a:rPr>
              <a:t>This programme </a:t>
            </a:r>
            <a:r>
              <a:rPr lang="en-ZA" sz="1600" dirty="0">
                <a:solidFill>
                  <a:srgbClr val="FFFFFF"/>
                </a:solidFill>
              </a:rPr>
              <a:t>will provide the sector with potential leaders that have a grasp of the technical side of the business as well as the business side. </a:t>
            </a:r>
          </a:p>
        </p:txBody>
      </p:sp>
      <p:pic>
        <p:nvPicPr>
          <p:cNvPr id="10" name="Picture 9" descr="Untitled-7.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3040" y="4174661"/>
            <a:ext cx="1690226" cy="1918486"/>
          </a:xfrm>
          <a:prstGeom prst="rect">
            <a:avLst/>
          </a:prstGeom>
        </p:spPr>
      </p:pic>
      <p:sp>
        <p:nvSpPr>
          <p:cNvPr id="11" name="Rectangle 10"/>
          <p:cNvSpPr/>
          <p:nvPr/>
        </p:nvSpPr>
        <p:spPr>
          <a:xfrm>
            <a:off x="205164" y="4595295"/>
            <a:ext cx="1585978" cy="1077218"/>
          </a:xfrm>
          <a:prstGeom prst="rect">
            <a:avLst/>
          </a:prstGeom>
        </p:spPr>
        <p:txBody>
          <a:bodyPr wrap="square">
            <a:spAutoFit/>
          </a:bodyPr>
          <a:lstStyle/>
          <a:p>
            <a:pPr algn="ctr"/>
            <a:r>
              <a:rPr lang="en-US" sz="1600" dirty="0">
                <a:solidFill>
                  <a:srgbClr val="FFFFFF"/>
                </a:solidFill>
              </a:rPr>
              <a:t>Candidates were drawn from the following categories: </a:t>
            </a:r>
          </a:p>
        </p:txBody>
      </p:sp>
      <p:pic>
        <p:nvPicPr>
          <p:cNvPr id="12" name="Picture 11" descr="Untitled-3.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29507" y="3347663"/>
            <a:ext cx="2989284" cy="3396914"/>
          </a:xfrm>
          <a:prstGeom prst="rect">
            <a:avLst/>
          </a:prstGeom>
        </p:spPr>
      </p:pic>
      <p:sp>
        <p:nvSpPr>
          <p:cNvPr id="13" name="Rectangle 12"/>
          <p:cNvSpPr/>
          <p:nvPr/>
        </p:nvSpPr>
        <p:spPr>
          <a:xfrm>
            <a:off x="1696731" y="4136093"/>
            <a:ext cx="3216502" cy="1815882"/>
          </a:xfrm>
          <a:prstGeom prst="rect">
            <a:avLst/>
          </a:prstGeom>
        </p:spPr>
        <p:txBody>
          <a:bodyPr wrap="square">
            <a:spAutoFit/>
          </a:bodyPr>
          <a:lstStyle/>
          <a:p>
            <a:pPr lvl="1" algn="ctr"/>
            <a:r>
              <a:rPr lang="en-ZA" sz="1600" dirty="0">
                <a:solidFill>
                  <a:srgbClr val="FFFFFF"/>
                </a:solidFill>
              </a:rPr>
              <a:t>Leather and footwear technologists, fashion designers/ technologists/cut-make &amp; trim (CMT), </a:t>
            </a:r>
            <a:r>
              <a:rPr lang="en-ZA" sz="1600" dirty="0" smtClean="0">
                <a:solidFill>
                  <a:srgbClr val="FFFFFF"/>
                </a:solidFill>
              </a:rPr>
              <a:t>publishers</a:t>
            </a:r>
            <a:r>
              <a:rPr lang="en-ZA" sz="1600" dirty="0">
                <a:solidFill>
                  <a:srgbClr val="FFFFFF"/>
                </a:solidFill>
              </a:rPr>
              <a:t>, journalists, foresters, furniture designers, printers, packaging, designers, etc.</a:t>
            </a:r>
            <a:endParaRPr lang="en-US" sz="1600" dirty="0">
              <a:solidFill>
                <a:srgbClr val="FFFFFF"/>
              </a:solidFill>
            </a:endParaRPr>
          </a:p>
        </p:txBody>
      </p:sp>
      <p:pic>
        <p:nvPicPr>
          <p:cNvPr id="14" name="Picture 13" descr="Untitled-8.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58083" y="2446497"/>
            <a:ext cx="1628294" cy="1848192"/>
          </a:xfrm>
          <a:prstGeom prst="rect">
            <a:avLst/>
          </a:prstGeom>
        </p:spPr>
      </p:pic>
      <p:sp>
        <p:nvSpPr>
          <p:cNvPr id="15" name="Rectangle 14"/>
          <p:cNvSpPr/>
          <p:nvPr/>
        </p:nvSpPr>
        <p:spPr>
          <a:xfrm>
            <a:off x="7574039" y="2779929"/>
            <a:ext cx="1575564" cy="1077218"/>
          </a:xfrm>
          <a:prstGeom prst="rect">
            <a:avLst/>
          </a:prstGeom>
        </p:spPr>
        <p:txBody>
          <a:bodyPr wrap="square">
            <a:spAutoFit/>
          </a:bodyPr>
          <a:lstStyle/>
          <a:p>
            <a:pPr algn="ctr"/>
            <a:r>
              <a:rPr lang="en-ZA" sz="1600" dirty="0">
                <a:solidFill>
                  <a:srgbClr val="FFFFFF"/>
                </a:solidFill>
              </a:rPr>
              <a:t>A budget of </a:t>
            </a:r>
            <a:endParaRPr lang="en-ZA" sz="1600" dirty="0" smtClean="0">
              <a:solidFill>
                <a:srgbClr val="FFFFFF"/>
              </a:solidFill>
            </a:endParaRPr>
          </a:p>
          <a:p>
            <a:pPr algn="ctr"/>
            <a:r>
              <a:rPr lang="en-ZA" sz="1600" dirty="0" smtClean="0">
                <a:solidFill>
                  <a:srgbClr val="FFFFFF"/>
                </a:solidFill>
              </a:rPr>
              <a:t>R8,1 </a:t>
            </a:r>
            <a:r>
              <a:rPr lang="en-ZA" sz="1600" dirty="0">
                <a:solidFill>
                  <a:srgbClr val="FFFFFF"/>
                </a:solidFill>
              </a:rPr>
              <a:t>million has been set aside</a:t>
            </a:r>
            <a:br>
              <a:rPr lang="en-ZA" sz="1600" dirty="0">
                <a:solidFill>
                  <a:srgbClr val="FFFFFF"/>
                </a:solidFill>
              </a:rPr>
            </a:br>
            <a:r>
              <a:rPr lang="en-ZA" sz="1600" dirty="0">
                <a:solidFill>
                  <a:srgbClr val="FFFFFF"/>
                </a:solidFill>
              </a:rPr>
              <a:t>for this project</a:t>
            </a:r>
          </a:p>
        </p:txBody>
      </p:sp>
      <p:pic>
        <p:nvPicPr>
          <p:cNvPr id="16" name="Picture 15" descr="Untitled-8.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4182" y="214929"/>
            <a:ext cx="3035596" cy="3445548"/>
          </a:xfrm>
          <a:prstGeom prst="rect">
            <a:avLst/>
          </a:prstGeom>
        </p:spPr>
      </p:pic>
      <p:sp>
        <p:nvSpPr>
          <p:cNvPr id="17" name="Rectangle 16"/>
          <p:cNvSpPr/>
          <p:nvPr/>
        </p:nvSpPr>
        <p:spPr>
          <a:xfrm>
            <a:off x="510061" y="905953"/>
            <a:ext cx="2633578" cy="2534027"/>
          </a:xfrm>
          <a:prstGeom prst="rect">
            <a:avLst/>
          </a:prstGeom>
        </p:spPr>
        <p:txBody>
          <a:bodyPr wrap="square">
            <a:spAutoFit/>
          </a:bodyPr>
          <a:lstStyle/>
          <a:p>
            <a:pPr algn="ctr">
              <a:lnSpc>
                <a:spcPct val="90000"/>
              </a:lnSpc>
            </a:pPr>
            <a:r>
              <a:rPr lang="en-ZA" sz="1600" dirty="0">
                <a:solidFill>
                  <a:srgbClr val="FFFFFF"/>
                </a:solidFill>
              </a:rPr>
              <a:t>The ILDP </a:t>
            </a:r>
            <a:r>
              <a:rPr lang="en-ZA" sz="1600" dirty="0" smtClean="0">
                <a:solidFill>
                  <a:srgbClr val="FFFFFF"/>
                </a:solidFill>
              </a:rPr>
              <a:t>programme provide </a:t>
            </a:r>
            <a:r>
              <a:rPr lang="en-ZA" sz="1600" dirty="0">
                <a:solidFill>
                  <a:srgbClr val="FFFFFF"/>
                </a:solidFill>
              </a:rPr>
              <a:t>cutting-edge </a:t>
            </a:r>
            <a:br>
              <a:rPr lang="en-ZA" sz="1600" dirty="0">
                <a:solidFill>
                  <a:srgbClr val="FFFFFF"/>
                </a:solidFill>
              </a:rPr>
            </a:br>
            <a:r>
              <a:rPr lang="en-ZA" sz="1600" dirty="0">
                <a:solidFill>
                  <a:srgbClr val="FFFFFF"/>
                </a:solidFill>
              </a:rPr>
              <a:t>knowledge, best practices and trends in </a:t>
            </a:r>
            <a:br>
              <a:rPr lang="en-ZA" sz="1600" dirty="0">
                <a:solidFill>
                  <a:srgbClr val="FFFFFF"/>
                </a:solidFill>
              </a:rPr>
            </a:br>
            <a:r>
              <a:rPr lang="en-ZA" sz="1600" dirty="0">
                <a:solidFill>
                  <a:srgbClr val="FFFFFF"/>
                </a:solidFill>
              </a:rPr>
              <a:t>leadership, innovation and entrepreneurship,</a:t>
            </a:r>
            <a:br>
              <a:rPr lang="en-ZA" sz="1600" dirty="0">
                <a:solidFill>
                  <a:srgbClr val="FFFFFF"/>
                </a:solidFill>
              </a:rPr>
            </a:br>
            <a:r>
              <a:rPr lang="en-ZA" sz="1600" dirty="0">
                <a:solidFill>
                  <a:srgbClr val="FFFFFF"/>
                </a:solidFill>
              </a:rPr>
              <a:t>by visiting influential institutions and engaging </a:t>
            </a:r>
            <a:br>
              <a:rPr lang="en-ZA" sz="1600" dirty="0">
                <a:solidFill>
                  <a:srgbClr val="FFFFFF"/>
                </a:solidFill>
              </a:rPr>
            </a:br>
            <a:r>
              <a:rPr lang="en-ZA" sz="1600" dirty="0">
                <a:solidFill>
                  <a:srgbClr val="FFFFFF"/>
                </a:solidFill>
              </a:rPr>
              <a:t>established leaders in the USA and SA.</a:t>
            </a:r>
            <a:endParaRPr lang="en-US" sz="1600" dirty="0">
              <a:solidFill>
                <a:srgbClr val="FFFFFF"/>
              </a:solidFill>
            </a:endParaRPr>
          </a:p>
          <a:p>
            <a:pPr algn="ctr">
              <a:lnSpc>
                <a:spcPct val="90000"/>
              </a:lnSpc>
            </a:pPr>
            <a:endParaRPr lang="en-ZA" sz="1600" dirty="0">
              <a:solidFill>
                <a:srgbClr val="FFFFFF"/>
              </a:solidFill>
            </a:endParaRPr>
          </a:p>
        </p:txBody>
      </p:sp>
    </p:spTree>
    <p:extLst>
      <p:ext uri="{BB962C8B-B14F-4D97-AF65-F5344CB8AC3E}">
        <p14:creationId xmlns:p14="http://schemas.microsoft.com/office/powerpoint/2010/main" val="3371451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Untitled-8.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50026" y="3175611"/>
            <a:ext cx="2330683" cy="2645438"/>
          </a:xfrm>
          <a:prstGeom prst="rect">
            <a:avLst/>
          </a:prstGeom>
        </p:spPr>
      </p:pic>
      <p:pic>
        <p:nvPicPr>
          <p:cNvPr id="9" name="Picture 8" descr="Untitled-7.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4329" y="1654068"/>
            <a:ext cx="3479838" cy="3949780"/>
          </a:xfrm>
          <a:prstGeom prst="rect">
            <a:avLst/>
          </a:prstGeom>
        </p:spPr>
      </p:pic>
      <p:sp>
        <p:nvSpPr>
          <p:cNvPr id="2" name="Title 1"/>
          <p:cNvSpPr>
            <a:spLocks noGrp="1"/>
          </p:cNvSpPr>
          <p:nvPr>
            <p:ph type="title"/>
          </p:nvPr>
        </p:nvSpPr>
        <p:spPr>
          <a:xfrm>
            <a:off x="3962400" y="89645"/>
            <a:ext cx="8229600" cy="1143000"/>
          </a:xfrm>
        </p:spPr>
        <p:txBody>
          <a:bodyPr/>
          <a:lstStyle/>
          <a:p>
            <a:r>
              <a:rPr lang="en-US" b="1" dirty="0" smtClean="0"/>
              <a:t>Flagship Project – Ndimase Trading </a:t>
            </a:r>
            <a:br>
              <a:rPr lang="en-US" b="1" dirty="0" smtClean="0"/>
            </a:br>
            <a:r>
              <a:rPr lang="en-US" b="1" dirty="0" smtClean="0"/>
              <a:t>Disability Project</a:t>
            </a:r>
            <a:endParaRPr lang="en-US" b="1" dirty="0"/>
          </a:p>
        </p:txBody>
      </p:sp>
      <p:sp>
        <p:nvSpPr>
          <p:cNvPr id="5" name="Rectangle 4"/>
          <p:cNvSpPr/>
          <p:nvPr/>
        </p:nvSpPr>
        <p:spPr>
          <a:xfrm>
            <a:off x="4673816" y="3741029"/>
            <a:ext cx="2519073" cy="1754327"/>
          </a:xfrm>
          <a:prstGeom prst="rect">
            <a:avLst/>
          </a:prstGeom>
          <a:noFill/>
        </p:spPr>
        <p:txBody>
          <a:bodyPr wrap="square">
            <a:spAutoFit/>
          </a:bodyPr>
          <a:lstStyle/>
          <a:p>
            <a:pPr algn="ctr" defTabSz="914400"/>
            <a:r>
              <a:rPr lang="en-US" sz="1800" dirty="0" smtClean="0">
                <a:solidFill>
                  <a:srgbClr val="FFFFFF"/>
                </a:solidFill>
                <a:latin typeface="Calibri"/>
              </a:rPr>
              <a:t>The </a:t>
            </a:r>
            <a:r>
              <a:rPr lang="en-US" sz="1800" dirty="0">
                <a:solidFill>
                  <a:srgbClr val="FFFFFF"/>
                </a:solidFill>
                <a:latin typeface="Calibri"/>
              </a:rPr>
              <a:t>training interventions were recognized and supported by the Department of Education. </a:t>
            </a:r>
          </a:p>
        </p:txBody>
      </p:sp>
      <p:pic>
        <p:nvPicPr>
          <p:cNvPr id="14" name="Picture 13"/>
          <p:cNvPicPr/>
          <p:nvPr/>
        </p:nvPicPr>
        <p:blipFill rotWithShape="1">
          <a:blip r:embed="rId4" cstate="screen">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rot="5400000">
            <a:off x="8043738" y="3177879"/>
            <a:ext cx="4745371" cy="296466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53640926-AAD7-44d8-BBD7-CCE9431645EC}">
              <a14:shadowObscured xmlns:a14="http://schemas.microsoft.com/office/drawing/2010/main" xmlns=""/>
            </a:ext>
          </a:extLst>
        </p:spPr>
      </p:pic>
      <p:sp>
        <p:nvSpPr>
          <p:cNvPr id="6" name="Rectangle 5"/>
          <p:cNvSpPr/>
          <p:nvPr/>
        </p:nvSpPr>
        <p:spPr>
          <a:xfrm>
            <a:off x="3406479" y="1203416"/>
            <a:ext cx="8723067" cy="1200329"/>
          </a:xfrm>
          <a:prstGeom prst="rect">
            <a:avLst/>
          </a:prstGeom>
        </p:spPr>
        <p:txBody>
          <a:bodyPr wrap="square">
            <a:spAutoFit/>
          </a:bodyPr>
          <a:lstStyle/>
          <a:p>
            <a:pPr algn="ctr" defTabSz="914400"/>
            <a:r>
              <a:rPr lang="en-US" sz="1800" dirty="0">
                <a:solidFill>
                  <a:prstClr val="black"/>
                </a:solidFill>
              </a:rPr>
              <a:t>During 2014, </a:t>
            </a:r>
            <a:r>
              <a:rPr lang="en-US" sz="1800" dirty="0" err="1">
                <a:solidFill>
                  <a:prstClr val="black"/>
                </a:solidFill>
              </a:rPr>
              <a:t>Ndimase</a:t>
            </a:r>
            <a:r>
              <a:rPr lang="en-US" sz="1800" dirty="0">
                <a:solidFill>
                  <a:prstClr val="black"/>
                </a:solidFill>
              </a:rPr>
              <a:t> Trading trained approximately </a:t>
            </a:r>
            <a:r>
              <a:rPr lang="en-US" sz="1800" b="1" dirty="0">
                <a:solidFill>
                  <a:prstClr val="black"/>
                </a:solidFill>
              </a:rPr>
              <a:t>600 learners </a:t>
            </a:r>
            <a:r>
              <a:rPr lang="en-US" sz="1800" dirty="0">
                <a:solidFill>
                  <a:prstClr val="black"/>
                </a:solidFill>
              </a:rPr>
              <a:t>who attended special schools (for mentally and physically disabled learners) as well as </a:t>
            </a:r>
            <a:r>
              <a:rPr lang="en-US" sz="1800" b="1" dirty="0">
                <a:solidFill>
                  <a:prstClr val="black"/>
                </a:solidFill>
              </a:rPr>
              <a:t>unemployed youth in several </a:t>
            </a:r>
            <a:r>
              <a:rPr lang="en-US" sz="1800" b="1" dirty="0" smtClean="0">
                <a:solidFill>
                  <a:prstClr val="black"/>
                </a:solidFill>
              </a:rPr>
              <a:t>provinces:</a:t>
            </a:r>
            <a:r>
              <a:rPr lang="en-US" sz="1800" dirty="0" smtClean="0">
                <a:solidFill>
                  <a:prstClr val="black"/>
                </a:solidFill>
              </a:rPr>
              <a:t> </a:t>
            </a:r>
            <a:r>
              <a:rPr lang="en-US" sz="1800" dirty="0">
                <a:solidFill>
                  <a:prstClr val="black"/>
                </a:solidFill>
              </a:rPr>
              <a:t>Gauteng, KwaZulu-Natal, Eastern Cape, Mpumalanga, Limpopo and North West. </a:t>
            </a:r>
          </a:p>
        </p:txBody>
      </p:sp>
      <p:sp>
        <p:nvSpPr>
          <p:cNvPr id="8" name="Rectangle 7"/>
          <p:cNvSpPr/>
          <p:nvPr/>
        </p:nvSpPr>
        <p:spPr>
          <a:xfrm>
            <a:off x="850547" y="2581535"/>
            <a:ext cx="3125841" cy="2280228"/>
          </a:xfrm>
          <a:prstGeom prst="rect">
            <a:avLst/>
          </a:prstGeom>
        </p:spPr>
        <p:txBody>
          <a:bodyPr wrap="square">
            <a:spAutoFit/>
          </a:bodyPr>
          <a:lstStyle/>
          <a:p>
            <a:pPr algn="ctr" defTabSz="914400"/>
            <a:r>
              <a:rPr lang="en-US" sz="2000" dirty="0">
                <a:solidFill>
                  <a:srgbClr val="FFFFFF"/>
                </a:solidFill>
              </a:rPr>
              <a:t>Skills </a:t>
            </a:r>
            <a:r>
              <a:rPr lang="en-US" sz="2000" dirty="0" err="1">
                <a:solidFill>
                  <a:srgbClr val="FFFFFF"/>
                </a:solidFill>
              </a:rPr>
              <a:t>programmes</a:t>
            </a:r>
            <a:r>
              <a:rPr lang="en-US" sz="2000" dirty="0">
                <a:solidFill>
                  <a:srgbClr val="FFFFFF"/>
                </a:solidFill>
              </a:rPr>
              <a:t> included furniture making (woodwork and upholstery), garment making, general goods manufacturing (belts), footwear (sandals) and screen printing.</a:t>
            </a:r>
          </a:p>
        </p:txBody>
      </p:sp>
    </p:spTree>
    <p:extLst>
      <p:ext uri="{BB962C8B-B14F-4D97-AF65-F5344CB8AC3E}">
        <p14:creationId xmlns:p14="http://schemas.microsoft.com/office/powerpoint/2010/main" val="1566229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QCTO Update</a:t>
            </a:r>
            <a:endParaRPr lang="en-US" b="1" dirty="0"/>
          </a:p>
        </p:txBody>
      </p:sp>
      <p:sp>
        <p:nvSpPr>
          <p:cNvPr id="3" name="Content Placeholder 2"/>
          <p:cNvSpPr>
            <a:spLocks noGrp="1"/>
          </p:cNvSpPr>
          <p:nvPr>
            <p:ph idx="1"/>
          </p:nvPr>
        </p:nvSpPr>
        <p:spPr>
          <a:xfrm>
            <a:off x="596153" y="1198674"/>
            <a:ext cx="10972800" cy="4906291"/>
          </a:xfrm>
        </p:spPr>
        <p:txBody>
          <a:bodyPr>
            <a:noAutofit/>
          </a:bodyPr>
          <a:lstStyle/>
          <a:p>
            <a:pPr lvl="0"/>
            <a:r>
              <a:rPr lang="en-US" sz="2400" b="1" u="sng" dirty="0"/>
              <a:t>LEGACY QUALIFICATIONS </a:t>
            </a:r>
            <a:r>
              <a:rPr lang="en-US" sz="2400" b="1" u="sng" dirty="0" smtClean="0"/>
              <a:t>LIFE-SPAN.</a:t>
            </a:r>
            <a:endParaRPr lang="en-US" sz="2400" dirty="0" smtClean="0"/>
          </a:p>
          <a:p>
            <a:pPr lvl="1"/>
            <a:r>
              <a:rPr lang="en-US" sz="2400" dirty="0" smtClean="0"/>
              <a:t>All </a:t>
            </a:r>
            <a:r>
              <a:rPr lang="en-US" sz="2400" dirty="0"/>
              <a:t>registered legacy qualifications’ life span is coming to an end on 30 June </a:t>
            </a:r>
            <a:r>
              <a:rPr lang="en-US" sz="2400" dirty="0" smtClean="0"/>
              <a:t>2018 (</a:t>
            </a:r>
            <a:r>
              <a:rPr lang="en-US" sz="2400" dirty="0"/>
              <a:t>Registration End Date).</a:t>
            </a:r>
          </a:p>
          <a:p>
            <a:pPr lvl="1"/>
            <a:r>
              <a:rPr lang="en-US" sz="2400" dirty="0" smtClean="0"/>
              <a:t>QCTO to advise on the </a:t>
            </a:r>
            <a:r>
              <a:rPr lang="en-US" sz="2400" dirty="0"/>
              <a:t>last date for the enrolment of the </a:t>
            </a:r>
            <a:r>
              <a:rPr lang="en-US" sz="2400" dirty="0" smtClean="0"/>
              <a:t>learners.</a:t>
            </a:r>
            <a:endParaRPr lang="en-US" sz="2400" dirty="0"/>
          </a:p>
          <a:p>
            <a:pPr lvl="1"/>
            <a:r>
              <a:rPr lang="en-ZA" sz="2400" dirty="0"/>
              <a:t>The QCTO only accepted applications for the </a:t>
            </a:r>
            <a:r>
              <a:rPr lang="en-ZA" sz="2400" dirty="0" smtClean="0"/>
              <a:t>development / review / </a:t>
            </a:r>
            <a:br>
              <a:rPr lang="en-ZA" sz="2400" dirty="0" smtClean="0"/>
            </a:br>
            <a:r>
              <a:rPr lang="en-ZA" sz="2400" dirty="0" smtClean="0"/>
              <a:t>re-</a:t>
            </a:r>
            <a:r>
              <a:rPr lang="en-ZA" sz="2400" dirty="0" err="1" smtClean="0"/>
              <a:t>curriculation</a:t>
            </a:r>
            <a:r>
              <a:rPr lang="en-ZA" sz="2400" dirty="0" smtClean="0"/>
              <a:t> </a:t>
            </a:r>
            <a:r>
              <a:rPr lang="en-ZA" sz="2400" dirty="0"/>
              <a:t>of qualifications that will replace the existing SETA </a:t>
            </a:r>
            <a:r>
              <a:rPr lang="en-ZA" sz="2400" dirty="0" smtClean="0"/>
              <a:t/>
            </a:r>
            <a:br>
              <a:rPr lang="en-ZA" sz="2400" dirty="0" smtClean="0"/>
            </a:br>
            <a:r>
              <a:rPr lang="en-ZA" sz="2400" dirty="0" smtClean="0"/>
              <a:t>qualifications </a:t>
            </a:r>
            <a:r>
              <a:rPr lang="en-ZA" sz="2400" dirty="0"/>
              <a:t>from</a:t>
            </a:r>
            <a:r>
              <a:rPr lang="en-ZA" sz="2400" b="1" dirty="0"/>
              <a:t> 1 Jan 2013 – 31 March 2014.  </a:t>
            </a:r>
            <a:endParaRPr lang="en-US" sz="2400" dirty="0"/>
          </a:p>
          <a:p>
            <a:pPr lvl="1"/>
            <a:r>
              <a:rPr lang="en-ZA" sz="2400" dirty="0"/>
              <a:t>The QCTO introduced </a:t>
            </a:r>
            <a:r>
              <a:rPr lang="en-ZA" sz="2400" dirty="0" smtClean="0"/>
              <a:t>a moratorium on </a:t>
            </a:r>
            <a:r>
              <a:rPr lang="en-ZA" sz="2400" dirty="0"/>
              <a:t>qualifications development applications for period of six months, from </a:t>
            </a:r>
            <a:r>
              <a:rPr lang="en-ZA" sz="2400" b="1" dirty="0" smtClean="0"/>
              <a:t>1 </a:t>
            </a:r>
            <a:r>
              <a:rPr lang="en-ZA" sz="2400" b="1" dirty="0"/>
              <a:t>April 2014  to 30 September </a:t>
            </a:r>
            <a:r>
              <a:rPr lang="en-ZA" sz="2400" b="1" dirty="0" smtClean="0"/>
              <a:t>2014.</a:t>
            </a:r>
          </a:p>
          <a:p>
            <a:pPr lvl="1"/>
            <a:r>
              <a:rPr lang="en-US" sz="2400" dirty="0" smtClean="0"/>
              <a:t>This moratorium was since lifted and QCTO has been accepting applications </a:t>
            </a:r>
            <a:br>
              <a:rPr lang="en-US" sz="2400" dirty="0" smtClean="0"/>
            </a:br>
            <a:r>
              <a:rPr lang="en-US" sz="2400" dirty="0" smtClean="0"/>
              <a:t>for registration of new occupational qualifications.</a:t>
            </a:r>
            <a:endParaRPr lang="en-US" sz="2400" dirty="0"/>
          </a:p>
          <a:p>
            <a:endParaRPr lang="en-US" sz="2400" dirty="0"/>
          </a:p>
        </p:txBody>
      </p:sp>
    </p:spTree>
    <p:extLst>
      <p:ext uri="{BB962C8B-B14F-4D97-AF65-F5344CB8AC3E}">
        <p14:creationId xmlns:p14="http://schemas.microsoft.com/office/powerpoint/2010/main" val="4254550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QCTO Update</a:t>
            </a:r>
            <a:endParaRPr lang="en-US" b="1" dirty="0"/>
          </a:p>
        </p:txBody>
      </p:sp>
      <p:sp>
        <p:nvSpPr>
          <p:cNvPr id="3" name="Content Placeholder 2"/>
          <p:cNvSpPr>
            <a:spLocks noGrp="1"/>
          </p:cNvSpPr>
          <p:nvPr>
            <p:ph idx="1"/>
          </p:nvPr>
        </p:nvSpPr>
        <p:spPr>
          <a:xfrm>
            <a:off x="596153" y="1198674"/>
            <a:ext cx="10972800" cy="4906291"/>
          </a:xfrm>
        </p:spPr>
        <p:txBody>
          <a:bodyPr>
            <a:noAutofit/>
          </a:bodyPr>
          <a:lstStyle/>
          <a:p>
            <a:pPr lvl="0"/>
            <a:r>
              <a:rPr lang="en-US" sz="2400" b="1" u="sng" dirty="0"/>
              <a:t>SOME FACTS TO BE CONSIDERED UNDER THE NEW QUALIFICATIONS LANDSCAPE.</a:t>
            </a:r>
            <a:endParaRPr lang="en-US" sz="2400" dirty="0"/>
          </a:p>
          <a:p>
            <a:pPr marL="0" indent="0">
              <a:buNone/>
            </a:pPr>
            <a:endParaRPr lang="en-US" sz="2400" dirty="0"/>
          </a:p>
          <a:p>
            <a:pPr lvl="1"/>
            <a:r>
              <a:rPr lang="en-US" sz="2400" dirty="0"/>
              <a:t>Training providers will be required to re-apply for </a:t>
            </a:r>
            <a:r>
              <a:rPr lang="en-US" sz="2400" dirty="0" smtClean="0"/>
              <a:t>accreditation in terms of newly </a:t>
            </a:r>
            <a:r>
              <a:rPr lang="en-US" sz="2400" dirty="0"/>
              <a:t>developed QCTO qualifications.</a:t>
            </a:r>
          </a:p>
          <a:p>
            <a:pPr lvl="1"/>
            <a:r>
              <a:rPr lang="en-US" sz="2400" dirty="0"/>
              <a:t>Legacy qualifications will become redundant.</a:t>
            </a:r>
          </a:p>
          <a:p>
            <a:pPr lvl="1"/>
            <a:r>
              <a:rPr lang="en-US" sz="2400" dirty="0"/>
              <a:t>Grants will be approved based on the new QCTO model.</a:t>
            </a:r>
          </a:p>
          <a:p>
            <a:pPr lvl="1"/>
            <a:r>
              <a:rPr lang="en-US" sz="2400" dirty="0"/>
              <a:t>Funding will be directed through the Quality Development Partners (QDPs) and the Assessment Quality Partners (AQPs).</a:t>
            </a:r>
          </a:p>
          <a:p>
            <a:pPr lvl="1"/>
            <a:r>
              <a:rPr lang="en-US" sz="2400" dirty="0"/>
              <a:t>All the </a:t>
            </a:r>
            <a:r>
              <a:rPr lang="en-US" sz="2400" dirty="0" smtClean="0"/>
              <a:t>certificates, </a:t>
            </a:r>
            <a:r>
              <a:rPr lang="en-US" sz="2400" dirty="0"/>
              <a:t>including the </a:t>
            </a:r>
            <a:r>
              <a:rPr lang="en-US" sz="2400" dirty="0" smtClean="0"/>
              <a:t>trades, </a:t>
            </a:r>
            <a:r>
              <a:rPr lang="en-US" sz="2400" dirty="0"/>
              <a:t>will be printed by the QCTO</a:t>
            </a:r>
          </a:p>
          <a:p>
            <a:pPr marL="0" indent="0">
              <a:buNone/>
            </a:pPr>
            <a:endParaRPr lang="en-US" sz="2400" dirty="0"/>
          </a:p>
          <a:p>
            <a:endParaRPr lang="en-US" sz="2400" dirty="0"/>
          </a:p>
        </p:txBody>
      </p:sp>
    </p:spTree>
    <p:extLst>
      <p:ext uri="{BB962C8B-B14F-4D97-AF65-F5344CB8AC3E}">
        <p14:creationId xmlns:p14="http://schemas.microsoft.com/office/powerpoint/2010/main" val="2606508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QCTO Update</a:t>
            </a:r>
            <a:endParaRPr lang="en-US" b="1" dirty="0"/>
          </a:p>
        </p:txBody>
      </p:sp>
      <p:sp>
        <p:nvSpPr>
          <p:cNvPr id="3" name="Content Placeholder 2"/>
          <p:cNvSpPr>
            <a:spLocks noGrp="1"/>
          </p:cNvSpPr>
          <p:nvPr>
            <p:ph idx="1"/>
          </p:nvPr>
        </p:nvSpPr>
        <p:spPr>
          <a:xfrm>
            <a:off x="376519" y="1077651"/>
            <a:ext cx="11509513" cy="5054208"/>
          </a:xfrm>
        </p:spPr>
        <p:txBody>
          <a:bodyPr>
            <a:noAutofit/>
          </a:bodyPr>
          <a:lstStyle/>
          <a:p>
            <a:pPr lvl="0"/>
            <a:r>
              <a:rPr lang="en-ZA" sz="2400" b="1" u="sng" dirty="0"/>
              <a:t>ASSISTANCE AVAILABLE </a:t>
            </a:r>
            <a:r>
              <a:rPr lang="en-ZA" sz="2400" b="1" u="sng" dirty="0" smtClean="0"/>
              <a:t>FROM THE </a:t>
            </a:r>
            <a:r>
              <a:rPr lang="en-ZA" sz="2400" b="1" u="sng" dirty="0"/>
              <a:t>FP&amp;M </a:t>
            </a:r>
            <a:r>
              <a:rPr lang="en-ZA" sz="2400" b="1" u="sng" dirty="0" smtClean="0"/>
              <a:t>SETA</a:t>
            </a:r>
            <a:endParaRPr lang="en-US" sz="2400" u="sng" dirty="0"/>
          </a:p>
          <a:p>
            <a:pPr lvl="1"/>
            <a:r>
              <a:rPr lang="en-ZA" sz="2400" dirty="0"/>
              <a:t>The FP&amp;M SETA has a dedicated QA (Quality Assurance) Division that is responsible </a:t>
            </a:r>
            <a:r>
              <a:rPr lang="en-ZA" sz="2400" dirty="0" smtClean="0"/>
              <a:t>for the coordination of occupational qualifications development </a:t>
            </a:r>
            <a:r>
              <a:rPr lang="en-ZA" sz="2400" dirty="0"/>
              <a:t>and implementation </a:t>
            </a:r>
            <a:r>
              <a:rPr lang="en-ZA" sz="2400" dirty="0" smtClean="0"/>
              <a:t>in the </a:t>
            </a:r>
            <a:r>
              <a:rPr lang="en-ZA" sz="2400" dirty="0"/>
              <a:t>FP&amp;M Sector.</a:t>
            </a:r>
            <a:endParaRPr lang="en-US" sz="2400" dirty="0"/>
          </a:p>
          <a:p>
            <a:pPr lvl="1"/>
            <a:r>
              <a:rPr lang="en-ZA" sz="2400" dirty="0"/>
              <a:t>Mr. Johnny Modiba (Qualifications Development Manager) is responsible for all QCTO related </a:t>
            </a:r>
            <a:r>
              <a:rPr lang="en-ZA" sz="2400" dirty="0" smtClean="0"/>
              <a:t>functions. He </a:t>
            </a:r>
            <a:r>
              <a:rPr lang="en-ZA" sz="2400" dirty="0"/>
              <a:t>is </a:t>
            </a:r>
            <a:r>
              <a:rPr lang="en-ZA" sz="2400" dirty="0" smtClean="0"/>
              <a:t>available </a:t>
            </a:r>
            <a:r>
              <a:rPr lang="en-ZA" sz="2400" dirty="0"/>
              <a:t>to assist with information pertaining to the development of occupational qualifications, </a:t>
            </a:r>
            <a:r>
              <a:rPr lang="en-ZA" sz="2400" dirty="0" smtClean="0"/>
              <a:t>assessments, </a:t>
            </a:r>
            <a:r>
              <a:rPr lang="en-ZA" sz="2400" dirty="0"/>
              <a:t>SLAs, annexures to the SLAs, etc. </a:t>
            </a:r>
            <a:r>
              <a:rPr lang="en-ZA" sz="2400" dirty="0" smtClean="0"/>
              <a:t>He also coordinates </a:t>
            </a:r>
            <a:r>
              <a:rPr lang="en-ZA" sz="2400" dirty="0"/>
              <a:t>DQP (Development Quality Partner) and AQP (Assessment Quality Partner) activities.</a:t>
            </a:r>
            <a:endParaRPr lang="en-US" sz="2400" dirty="0"/>
          </a:p>
          <a:p>
            <a:pPr lvl="1"/>
            <a:r>
              <a:rPr lang="en-ZA" sz="2400" dirty="0"/>
              <a:t>All the FP&amp;M SETA’s Regions have QA Specialists, who assist with </a:t>
            </a:r>
            <a:r>
              <a:rPr lang="en-ZA" sz="2400" dirty="0" smtClean="0"/>
              <a:t>processing of </a:t>
            </a:r>
            <a:r>
              <a:rPr lang="en-ZA" sz="2400" dirty="0"/>
              <a:t>related queries.</a:t>
            </a:r>
            <a:endParaRPr lang="en-US" sz="2400" dirty="0"/>
          </a:p>
          <a:p>
            <a:pPr lvl="1"/>
            <a:r>
              <a:rPr lang="en-ZA" sz="2400" dirty="0"/>
              <a:t>The QA Executive Manager is responsible for the interpretation of legislation and alignment to the new landscape, and related legislative prescripts.  </a:t>
            </a:r>
            <a:endParaRPr lang="en-US" sz="2400" dirty="0"/>
          </a:p>
          <a:p>
            <a:pPr marL="0" indent="0">
              <a:buNone/>
            </a:pPr>
            <a:endParaRPr lang="en-US" sz="2400" dirty="0"/>
          </a:p>
          <a:p>
            <a:endParaRPr lang="en-US" sz="2400" dirty="0"/>
          </a:p>
        </p:txBody>
      </p:sp>
    </p:spTree>
    <p:extLst>
      <p:ext uri="{BB962C8B-B14F-4D97-AF65-F5344CB8AC3E}">
        <p14:creationId xmlns:p14="http://schemas.microsoft.com/office/powerpoint/2010/main" val="2484488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341" y="242361"/>
            <a:ext cx="10515600" cy="846986"/>
          </a:xfrm>
        </p:spPr>
        <p:txBody>
          <a:bodyPr/>
          <a:lstStyle/>
          <a:p>
            <a:r>
              <a:rPr lang="en-US" b="1" dirty="0" smtClean="0"/>
              <a:t>Research and Skills Planning</a:t>
            </a:r>
            <a:endParaRPr lang="en-US" b="1" dirty="0"/>
          </a:p>
        </p:txBody>
      </p:sp>
      <p:sp>
        <p:nvSpPr>
          <p:cNvPr id="3" name="Content Placeholder 2"/>
          <p:cNvSpPr>
            <a:spLocks noGrp="1"/>
          </p:cNvSpPr>
          <p:nvPr>
            <p:ph idx="1"/>
          </p:nvPr>
        </p:nvSpPr>
        <p:spPr>
          <a:xfrm>
            <a:off x="371340" y="1089347"/>
            <a:ext cx="11488965" cy="5015239"/>
          </a:xfrm>
        </p:spPr>
        <p:txBody>
          <a:bodyPr>
            <a:noAutofit/>
          </a:bodyPr>
          <a:lstStyle/>
          <a:p>
            <a:pPr lvl="1" algn="just" defTabSz="457200">
              <a:lnSpc>
                <a:spcPct val="150000"/>
              </a:lnSpc>
              <a:spcBef>
                <a:spcPct val="20000"/>
              </a:spcBef>
              <a:buFont typeface="Wingdings" panose="05000000000000000000" pitchFamily="2" charset="2"/>
              <a:buChar char="ü"/>
            </a:pPr>
            <a:r>
              <a:rPr lang="en-US" sz="2200" dirty="0" smtClean="0">
                <a:solidFill>
                  <a:prstClr val="black"/>
                </a:solidFill>
                <a:latin typeface="+mn-lt"/>
              </a:rPr>
              <a:t>Establishment of a </a:t>
            </a:r>
            <a:r>
              <a:rPr lang="en-US" sz="2200" b="1" dirty="0" smtClean="0">
                <a:solidFill>
                  <a:prstClr val="black"/>
                </a:solidFill>
                <a:latin typeface="+mn-lt"/>
              </a:rPr>
              <a:t>Research </a:t>
            </a:r>
            <a:r>
              <a:rPr lang="en-US" sz="2200" b="1" dirty="0">
                <a:solidFill>
                  <a:prstClr val="black"/>
                </a:solidFill>
                <a:latin typeface="+mn-lt"/>
              </a:rPr>
              <a:t>Chair at the School of Education, University of </a:t>
            </a:r>
            <a:r>
              <a:rPr lang="en-US" sz="2200" b="1" dirty="0" smtClean="0">
                <a:solidFill>
                  <a:prstClr val="black"/>
                </a:solidFill>
                <a:latin typeface="+mn-lt"/>
              </a:rPr>
              <a:t>Witwatersrand.</a:t>
            </a:r>
            <a:endParaRPr lang="en-US" sz="2200" dirty="0" smtClean="0">
              <a:solidFill>
                <a:prstClr val="black"/>
              </a:solidFill>
              <a:latin typeface="+mn-lt"/>
            </a:endParaRPr>
          </a:p>
          <a:p>
            <a:pPr lvl="1" algn="just" defTabSz="457200">
              <a:lnSpc>
                <a:spcPct val="150000"/>
              </a:lnSpc>
              <a:spcBef>
                <a:spcPct val="20000"/>
              </a:spcBef>
              <a:buFont typeface="Wingdings" panose="05000000000000000000" pitchFamily="2" charset="2"/>
              <a:buChar char="ü"/>
            </a:pPr>
            <a:r>
              <a:rPr lang="en-US" sz="2200" dirty="0" smtClean="0">
                <a:solidFill>
                  <a:prstClr val="black"/>
                </a:solidFill>
                <a:latin typeface="+mn-lt"/>
              </a:rPr>
              <a:t>Funding of </a:t>
            </a:r>
            <a:r>
              <a:rPr lang="en-US" sz="2200" b="1" dirty="0">
                <a:solidFill>
                  <a:prstClr val="black"/>
                </a:solidFill>
                <a:latin typeface="+mn-lt"/>
              </a:rPr>
              <a:t>4 full-time </a:t>
            </a:r>
            <a:r>
              <a:rPr lang="en-US" sz="2200" b="1" dirty="0" smtClean="0">
                <a:solidFill>
                  <a:prstClr val="black"/>
                </a:solidFill>
                <a:latin typeface="+mn-lt"/>
              </a:rPr>
              <a:t>PhD students</a:t>
            </a:r>
            <a:r>
              <a:rPr lang="en-US" sz="2200" dirty="0" smtClean="0">
                <a:solidFill>
                  <a:prstClr val="black"/>
                </a:solidFill>
                <a:latin typeface="+mn-lt"/>
              </a:rPr>
              <a:t>. </a:t>
            </a:r>
          </a:p>
          <a:p>
            <a:pPr lvl="1" algn="just" defTabSz="457200">
              <a:lnSpc>
                <a:spcPct val="150000"/>
              </a:lnSpc>
              <a:spcBef>
                <a:spcPct val="20000"/>
              </a:spcBef>
              <a:buFont typeface="Wingdings" panose="05000000000000000000" pitchFamily="2" charset="2"/>
              <a:buChar char="ü"/>
            </a:pPr>
            <a:r>
              <a:rPr lang="en-ZA" sz="2200" dirty="0" smtClean="0">
                <a:latin typeface="+mn-lt"/>
              </a:rPr>
              <a:t>Completion of  </a:t>
            </a:r>
            <a:r>
              <a:rPr lang="en-ZA" sz="2200" b="1" dirty="0" smtClean="0">
                <a:latin typeface="+mn-lt"/>
              </a:rPr>
              <a:t>6 academic papers </a:t>
            </a:r>
            <a:r>
              <a:rPr lang="en-ZA" sz="2200" dirty="0" smtClean="0">
                <a:latin typeface="+mn-lt"/>
              </a:rPr>
              <a:t>focusing </a:t>
            </a:r>
            <a:r>
              <a:rPr lang="en-ZA" sz="2200" dirty="0">
                <a:latin typeface="+mn-lt"/>
              </a:rPr>
              <a:t>on international case studies of key </a:t>
            </a:r>
            <a:r>
              <a:rPr lang="en-ZA" sz="2200" dirty="0" smtClean="0">
                <a:latin typeface="+mn-lt"/>
              </a:rPr>
              <a:t>sub-sectors.</a:t>
            </a:r>
            <a:endParaRPr lang="en-US" sz="2200" dirty="0" smtClean="0">
              <a:solidFill>
                <a:prstClr val="black"/>
              </a:solidFill>
              <a:latin typeface="+mn-lt"/>
            </a:endParaRPr>
          </a:p>
          <a:p>
            <a:pPr lvl="1" algn="just" defTabSz="457200">
              <a:lnSpc>
                <a:spcPct val="150000"/>
              </a:lnSpc>
              <a:spcBef>
                <a:spcPct val="20000"/>
              </a:spcBef>
              <a:buFont typeface="Wingdings" panose="05000000000000000000" pitchFamily="2" charset="2"/>
              <a:buChar char="ü"/>
            </a:pPr>
            <a:r>
              <a:rPr lang="en-US" sz="2200" dirty="0" smtClean="0">
                <a:solidFill>
                  <a:prstClr val="black"/>
                </a:solidFill>
                <a:latin typeface="+mn-lt"/>
              </a:rPr>
              <a:t>Formation of </a:t>
            </a:r>
            <a:r>
              <a:rPr lang="en-US" sz="2200" b="1" dirty="0" smtClean="0">
                <a:solidFill>
                  <a:prstClr val="black"/>
                </a:solidFill>
                <a:latin typeface="+mn-lt"/>
              </a:rPr>
              <a:t>partnerships and knowledge sharing </a:t>
            </a:r>
            <a:r>
              <a:rPr lang="en-US" sz="2200" dirty="0" smtClean="0">
                <a:solidFill>
                  <a:prstClr val="black"/>
                </a:solidFill>
                <a:latin typeface="+mn-lt"/>
              </a:rPr>
              <a:t>with </a:t>
            </a:r>
            <a:r>
              <a:rPr lang="en-US" sz="2200" b="1" dirty="0" smtClean="0">
                <a:solidFill>
                  <a:prstClr val="black"/>
                </a:solidFill>
                <a:latin typeface="+mn-lt"/>
              </a:rPr>
              <a:t>Labour Market Intelligence Partnership (LMIP) and Post School Education and Training Research Forum (PSET). </a:t>
            </a:r>
          </a:p>
          <a:p>
            <a:pPr lvl="1" algn="just" defTabSz="457200">
              <a:lnSpc>
                <a:spcPct val="150000"/>
              </a:lnSpc>
              <a:spcBef>
                <a:spcPct val="20000"/>
              </a:spcBef>
              <a:buFont typeface="Wingdings" panose="05000000000000000000" pitchFamily="2" charset="2"/>
              <a:buChar char="ü"/>
            </a:pPr>
            <a:r>
              <a:rPr lang="en-US" sz="2200" dirty="0" smtClean="0">
                <a:solidFill>
                  <a:prstClr val="black"/>
                </a:solidFill>
                <a:latin typeface="+mn-lt"/>
              </a:rPr>
              <a:t>Submission of the </a:t>
            </a:r>
            <a:r>
              <a:rPr lang="en-US" sz="2200" b="1" dirty="0" smtClean="0">
                <a:solidFill>
                  <a:prstClr val="black"/>
                </a:solidFill>
                <a:latin typeface="+mn-lt"/>
              </a:rPr>
              <a:t>Sector Skills Plan  for 2015/16 </a:t>
            </a:r>
            <a:r>
              <a:rPr lang="en-US" sz="2200" dirty="0" smtClean="0">
                <a:solidFill>
                  <a:prstClr val="black"/>
                </a:solidFill>
                <a:latin typeface="+mn-lt"/>
              </a:rPr>
              <a:t>aligned with DHET criteria and framework. </a:t>
            </a:r>
          </a:p>
          <a:p>
            <a:pPr lvl="1" defTabSz="457200">
              <a:lnSpc>
                <a:spcPct val="150000"/>
              </a:lnSpc>
              <a:spcBef>
                <a:spcPct val="20000"/>
              </a:spcBef>
              <a:buFont typeface="Wingdings" panose="05000000000000000000" pitchFamily="2" charset="2"/>
              <a:buChar char="ü"/>
            </a:pPr>
            <a:r>
              <a:rPr lang="en-US" sz="2200" dirty="0" smtClean="0">
                <a:solidFill>
                  <a:prstClr val="black"/>
                </a:solidFill>
                <a:latin typeface="+mn-lt"/>
              </a:rPr>
              <a:t>Production of research </a:t>
            </a:r>
            <a:r>
              <a:rPr lang="en-US" sz="2200" dirty="0">
                <a:solidFill>
                  <a:prstClr val="black"/>
                </a:solidFill>
                <a:latin typeface="+mn-lt"/>
              </a:rPr>
              <a:t>instruments and methodologies for </a:t>
            </a:r>
            <a:r>
              <a:rPr lang="en-US" sz="2200" dirty="0" smtClean="0">
                <a:solidFill>
                  <a:prstClr val="black"/>
                </a:solidFill>
                <a:latin typeface="+mn-lt"/>
              </a:rPr>
              <a:t>the compilation of the  </a:t>
            </a:r>
            <a:r>
              <a:rPr lang="en-US" sz="2200" dirty="0">
                <a:solidFill>
                  <a:prstClr val="black"/>
                </a:solidFill>
                <a:latin typeface="+mn-lt"/>
              </a:rPr>
              <a:t> </a:t>
            </a:r>
            <a:r>
              <a:rPr lang="en-US" sz="2200" dirty="0" smtClean="0">
                <a:solidFill>
                  <a:prstClr val="black"/>
                </a:solidFill>
                <a:latin typeface="+mn-lt"/>
              </a:rPr>
              <a:t/>
            </a:r>
            <a:br>
              <a:rPr lang="en-US" sz="2200" dirty="0" smtClean="0">
                <a:solidFill>
                  <a:prstClr val="black"/>
                </a:solidFill>
                <a:latin typeface="+mn-lt"/>
              </a:rPr>
            </a:br>
            <a:r>
              <a:rPr lang="en-US" sz="2200" b="1" dirty="0" smtClean="0">
                <a:solidFill>
                  <a:prstClr val="black"/>
                </a:solidFill>
                <a:latin typeface="+mn-lt"/>
              </a:rPr>
              <a:t>OFO Based Scarce &amp; Critical Skills and  PIVOTAL Skills List</a:t>
            </a:r>
            <a:endParaRPr lang="en-US" sz="2200" b="1" dirty="0">
              <a:solidFill>
                <a:prstClr val="black"/>
              </a:solidFill>
              <a:latin typeface="+mn-lt"/>
            </a:endParaRPr>
          </a:p>
        </p:txBody>
      </p:sp>
    </p:spTree>
    <p:extLst>
      <p:ext uri="{BB962C8B-B14F-4D97-AF65-F5344CB8AC3E}">
        <p14:creationId xmlns:p14="http://schemas.microsoft.com/office/powerpoint/2010/main" val="2406064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3999" y="2088448"/>
            <a:ext cx="10400502" cy="4621390"/>
          </a:xfrm>
          <a:prstGeom prst="rect">
            <a:avLst/>
          </a:prstGeom>
        </p:spPr>
      </p:pic>
      <p:sp>
        <p:nvSpPr>
          <p:cNvPr id="4" name="Rectangle 3"/>
          <p:cNvSpPr/>
          <p:nvPr/>
        </p:nvSpPr>
        <p:spPr>
          <a:xfrm>
            <a:off x="637309" y="1198677"/>
            <a:ext cx="11248723" cy="830993"/>
          </a:xfrm>
          <a:prstGeom prst="rect">
            <a:avLst/>
          </a:prstGeom>
        </p:spPr>
        <p:txBody>
          <a:bodyPr wrap="square" lIns="91434" tIns="45718" rIns="91434" bIns="45718">
            <a:spAutoFit/>
          </a:bodyPr>
          <a:lstStyle/>
          <a:p>
            <a:pPr algn="just"/>
            <a:r>
              <a:rPr lang="en-US" sz="2300" dirty="0"/>
              <a:t>The Fibre Processing and Manufacturing (FP&amp;M) SETA was established by the </a:t>
            </a:r>
            <a:r>
              <a:rPr lang="en-US" sz="2300" dirty="0" err="1" smtClean="0"/>
              <a:t>Honourable</a:t>
            </a:r>
            <a:r>
              <a:rPr lang="en-US" sz="2300" dirty="0" smtClean="0"/>
              <a:t> </a:t>
            </a:r>
            <a:r>
              <a:rPr lang="en-US" sz="2300" dirty="0"/>
              <a:t>Minister of Higher Education &amp; Training on 1 April 2011  </a:t>
            </a:r>
            <a:r>
              <a:rPr lang="en-US" sz="2300" dirty="0" smtClean="0"/>
              <a:t>to:</a:t>
            </a:r>
            <a:endParaRPr lang="en-US" sz="2300" dirty="0"/>
          </a:p>
        </p:txBody>
      </p:sp>
      <p:sp>
        <p:nvSpPr>
          <p:cNvPr id="8" name="Snip Diagonal Corner Rectangle 7"/>
          <p:cNvSpPr/>
          <p:nvPr/>
        </p:nvSpPr>
        <p:spPr>
          <a:xfrm>
            <a:off x="4800188" y="4196633"/>
            <a:ext cx="2520280" cy="1636545"/>
          </a:xfrm>
          <a:prstGeom prst="snip2DiagRect">
            <a:avLst>
              <a:gd name="adj1" fmla="val 0"/>
              <a:gd name="adj2" fmla="val 0"/>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US" sz="2800" b="1" dirty="0">
              <a:solidFill>
                <a:schemeClr val="accent1">
                  <a:lumMod val="75000"/>
                </a:schemeClr>
              </a:solidFill>
            </a:endParaRPr>
          </a:p>
          <a:p>
            <a:pPr algn="ctr"/>
            <a:r>
              <a:rPr lang="en-US" sz="2800" b="1" dirty="0" smtClean="0">
                <a:solidFill>
                  <a:srgbClr val="404040"/>
                </a:solidFill>
              </a:rPr>
              <a:t>NSDS </a:t>
            </a:r>
            <a:r>
              <a:rPr lang="en-US" sz="2800" b="1" dirty="0">
                <a:solidFill>
                  <a:srgbClr val="404040"/>
                </a:solidFill>
              </a:rPr>
              <a:t>III in FP&amp;M Sector</a:t>
            </a:r>
          </a:p>
          <a:p>
            <a:pPr algn="ctr"/>
            <a:endParaRPr lang="en-US" sz="2800" dirty="0">
              <a:solidFill>
                <a:schemeClr val="accent1">
                  <a:lumMod val="75000"/>
                </a:schemeClr>
              </a:solidFill>
            </a:endParaRPr>
          </a:p>
        </p:txBody>
      </p:sp>
      <p:sp>
        <p:nvSpPr>
          <p:cNvPr id="9" name="Snip Diagonal Corner Rectangle 8"/>
          <p:cNvSpPr/>
          <p:nvPr/>
        </p:nvSpPr>
        <p:spPr>
          <a:xfrm>
            <a:off x="8757658" y="3942935"/>
            <a:ext cx="3096344" cy="2356625"/>
          </a:xfrm>
          <a:prstGeom prst="snip2DiagRect">
            <a:avLst>
              <a:gd name="adj1" fmla="val 0"/>
              <a:gd name="adj2" fmla="val 0"/>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r>
              <a:rPr lang="en-US" sz="2700" b="1" dirty="0" smtClean="0">
                <a:solidFill>
                  <a:srgbClr val="404040"/>
                </a:solidFill>
              </a:rPr>
              <a:t>Sector </a:t>
            </a:r>
            <a:r>
              <a:rPr lang="en-US" sz="2700" b="1" dirty="0">
                <a:solidFill>
                  <a:srgbClr val="404040"/>
                </a:solidFill>
              </a:rPr>
              <a:t>initiatives aimed at growth, sustainability &amp; competitiveness</a:t>
            </a:r>
          </a:p>
        </p:txBody>
      </p:sp>
      <p:sp>
        <p:nvSpPr>
          <p:cNvPr id="10" name="Title 1"/>
          <p:cNvSpPr>
            <a:spLocks noGrp="1"/>
          </p:cNvSpPr>
          <p:nvPr>
            <p:ph type="title"/>
          </p:nvPr>
        </p:nvSpPr>
        <p:spPr>
          <a:xfrm>
            <a:off x="913232" y="55675"/>
            <a:ext cx="10972800" cy="1143000"/>
          </a:xfrm>
        </p:spPr>
        <p:txBody>
          <a:bodyPr/>
          <a:lstStyle/>
          <a:p>
            <a:r>
              <a:rPr lang="en-US" b="1" dirty="0" smtClean="0">
                <a:solidFill>
                  <a:schemeClr val="bg1"/>
                </a:solidFill>
              </a:rPr>
              <a:t>Introduction</a:t>
            </a:r>
            <a:endParaRPr lang="en-US" b="1" dirty="0">
              <a:solidFill>
                <a:schemeClr val="bg1"/>
              </a:solidFill>
            </a:endParaRPr>
          </a:p>
        </p:txBody>
      </p:sp>
      <p:sp>
        <p:nvSpPr>
          <p:cNvPr id="3" name="Rectangle 2"/>
          <p:cNvSpPr/>
          <p:nvPr/>
        </p:nvSpPr>
        <p:spPr>
          <a:xfrm>
            <a:off x="1009516" y="3419266"/>
            <a:ext cx="1689233" cy="419695"/>
          </a:xfrm>
          <a:prstGeom prst="rect">
            <a:avLst/>
          </a:prstGeom>
        </p:spPr>
        <p:txBody>
          <a:bodyPr wrap="square">
            <a:spAutoFit/>
          </a:bodyPr>
          <a:lstStyle/>
          <a:p>
            <a:pPr algn="ctr"/>
            <a:r>
              <a:rPr lang="en-US" sz="2400" b="1" dirty="0">
                <a:solidFill>
                  <a:schemeClr val="bg1"/>
                </a:solidFill>
              </a:rPr>
              <a:t>Strengthen</a:t>
            </a:r>
            <a:r>
              <a:rPr lang="en-US" sz="2000" b="1" dirty="0">
                <a:solidFill>
                  <a:schemeClr val="accent1">
                    <a:lumMod val="75000"/>
                  </a:schemeClr>
                </a:solidFill>
              </a:rPr>
              <a:t> </a:t>
            </a:r>
            <a:endParaRPr lang="en-US" dirty="0"/>
          </a:p>
        </p:txBody>
      </p:sp>
      <p:sp>
        <p:nvSpPr>
          <p:cNvPr id="12" name="Rectangle 11"/>
          <p:cNvSpPr/>
          <p:nvPr/>
        </p:nvSpPr>
        <p:spPr>
          <a:xfrm>
            <a:off x="5268251" y="3444669"/>
            <a:ext cx="1689233" cy="419695"/>
          </a:xfrm>
          <a:prstGeom prst="rect">
            <a:avLst/>
          </a:prstGeom>
        </p:spPr>
        <p:txBody>
          <a:bodyPr wrap="square">
            <a:spAutoFit/>
          </a:bodyPr>
          <a:lstStyle/>
          <a:p>
            <a:pPr algn="ctr"/>
            <a:r>
              <a:rPr lang="en-US" sz="2400" b="1" dirty="0" smtClean="0">
                <a:solidFill>
                  <a:schemeClr val="bg1"/>
                </a:solidFill>
              </a:rPr>
              <a:t>Implement</a:t>
            </a:r>
            <a:endParaRPr lang="en-US" dirty="0"/>
          </a:p>
        </p:txBody>
      </p:sp>
      <p:sp>
        <p:nvSpPr>
          <p:cNvPr id="13" name="Rectangle 12"/>
          <p:cNvSpPr/>
          <p:nvPr/>
        </p:nvSpPr>
        <p:spPr>
          <a:xfrm>
            <a:off x="9438084" y="3402337"/>
            <a:ext cx="1689233" cy="419695"/>
          </a:xfrm>
          <a:prstGeom prst="rect">
            <a:avLst/>
          </a:prstGeom>
        </p:spPr>
        <p:txBody>
          <a:bodyPr wrap="square">
            <a:spAutoFit/>
          </a:bodyPr>
          <a:lstStyle/>
          <a:p>
            <a:pPr algn="ctr"/>
            <a:r>
              <a:rPr lang="en-US" sz="2400" b="1" dirty="0" smtClean="0">
                <a:solidFill>
                  <a:schemeClr val="bg1"/>
                </a:solidFill>
              </a:rPr>
              <a:t>Support</a:t>
            </a:r>
            <a:r>
              <a:rPr lang="en-US" sz="2000" b="1" dirty="0" smtClean="0">
                <a:solidFill>
                  <a:schemeClr val="accent1">
                    <a:lumMod val="75000"/>
                  </a:schemeClr>
                </a:solidFill>
              </a:rPr>
              <a:t> </a:t>
            </a:r>
            <a:endParaRPr lang="en-US" dirty="0"/>
          </a:p>
        </p:txBody>
      </p:sp>
      <p:sp>
        <p:nvSpPr>
          <p:cNvPr id="11" name="Snip Diagonal Corner Rectangle 10"/>
          <p:cNvSpPr/>
          <p:nvPr/>
        </p:nvSpPr>
        <p:spPr>
          <a:xfrm>
            <a:off x="277940" y="3826881"/>
            <a:ext cx="3117273" cy="2422087"/>
          </a:xfrm>
          <a:prstGeom prst="snip2DiagRect">
            <a:avLst>
              <a:gd name="adj1" fmla="val 0"/>
              <a:gd name="adj2" fmla="val 0"/>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US" sz="2100" b="1" dirty="0">
              <a:solidFill>
                <a:schemeClr val="tx1"/>
              </a:solidFill>
            </a:endParaRPr>
          </a:p>
          <a:p>
            <a:pPr algn="ctr"/>
            <a:r>
              <a:rPr lang="en-US" sz="2900" b="1" dirty="0" smtClean="0">
                <a:solidFill>
                  <a:schemeClr val="tx1">
                    <a:lumMod val="75000"/>
                    <a:lumOff val="25000"/>
                  </a:schemeClr>
                </a:solidFill>
              </a:rPr>
              <a:t>Value</a:t>
            </a:r>
            <a:r>
              <a:rPr lang="en-US" sz="2900" b="1" dirty="0">
                <a:solidFill>
                  <a:schemeClr val="tx1">
                    <a:lumMod val="75000"/>
                    <a:lumOff val="25000"/>
                  </a:schemeClr>
                </a:solidFill>
              </a:rPr>
              <a:t>-chain linkages between related industries</a:t>
            </a:r>
          </a:p>
          <a:p>
            <a:pPr algn="ctr"/>
            <a:endParaRPr lang="en-US" b="1" dirty="0"/>
          </a:p>
        </p:txBody>
      </p:sp>
    </p:spTree>
    <p:extLst>
      <p:ext uri="{BB962C8B-B14F-4D97-AF65-F5344CB8AC3E}">
        <p14:creationId xmlns:p14="http://schemas.microsoft.com/office/powerpoint/2010/main" val="13881030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539" y="1101590"/>
            <a:ext cx="11304493" cy="5000424"/>
          </a:xfrm>
        </p:spPr>
        <p:txBody>
          <a:bodyPr>
            <a:noAutofit/>
          </a:bodyPr>
          <a:lstStyle/>
          <a:p>
            <a:pPr marL="0" indent="0">
              <a:lnSpc>
                <a:spcPct val="150000"/>
              </a:lnSpc>
              <a:buNone/>
            </a:pPr>
            <a:r>
              <a:rPr lang="en-US" sz="2200" dirty="0" smtClean="0">
                <a:latin typeface="+mn-lt"/>
              </a:rPr>
              <a:t>The FP&amp;M SETA’s Research Divisions would like to achieve the following: </a:t>
            </a:r>
          </a:p>
          <a:p>
            <a:pPr lvl="1">
              <a:lnSpc>
                <a:spcPct val="150000"/>
              </a:lnSpc>
              <a:buFont typeface="Wingdings" panose="05000000000000000000" pitchFamily="2" charset="2"/>
              <a:buChar char="ü"/>
            </a:pPr>
            <a:r>
              <a:rPr lang="en-US" sz="2200" dirty="0" smtClean="0">
                <a:latin typeface="+mn-lt"/>
              </a:rPr>
              <a:t>Best practice model for the FP&amp;M SETA  sub-sectors benchmarked both locally and globally </a:t>
            </a:r>
          </a:p>
          <a:p>
            <a:pPr lvl="1">
              <a:lnSpc>
                <a:spcPct val="150000"/>
              </a:lnSpc>
              <a:buFont typeface="Wingdings" panose="05000000000000000000" pitchFamily="2" charset="2"/>
              <a:buChar char="ü"/>
            </a:pPr>
            <a:r>
              <a:rPr lang="en-US" sz="2200" dirty="0" smtClean="0">
                <a:latin typeface="+mn-lt"/>
              </a:rPr>
              <a:t>Streamlined </a:t>
            </a:r>
            <a:r>
              <a:rPr lang="en-US" sz="2200" dirty="0">
                <a:latin typeface="+mn-lt"/>
              </a:rPr>
              <a:t>information flow between the SETA and </a:t>
            </a:r>
            <a:r>
              <a:rPr lang="en-US" sz="2200" dirty="0" smtClean="0">
                <a:latin typeface="+mn-lt"/>
              </a:rPr>
              <a:t>its 13 sub-sectors</a:t>
            </a:r>
            <a:endParaRPr lang="en-US" sz="2200" dirty="0">
              <a:latin typeface="+mn-lt"/>
            </a:endParaRPr>
          </a:p>
          <a:p>
            <a:pPr lvl="1">
              <a:lnSpc>
                <a:spcPct val="150000"/>
              </a:lnSpc>
              <a:buFont typeface="Wingdings" panose="05000000000000000000" pitchFamily="2" charset="2"/>
              <a:buChar char="ü"/>
            </a:pPr>
            <a:r>
              <a:rPr lang="en-US" sz="2200" dirty="0">
                <a:latin typeface="+mn-lt"/>
              </a:rPr>
              <a:t>Enhanced engagements with our </a:t>
            </a:r>
            <a:r>
              <a:rPr lang="en-US" sz="2200" dirty="0" smtClean="0">
                <a:latin typeface="+mn-lt"/>
              </a:rPr>
              <a:t>stakeholders  through planned online surveys and focus groups sessions in 2016.</a:t>
            </a:r>
          </a:p>
          <a:p>
            <a:pPr lvl="1">
              <a:lnSpc>
                <a:spcPct val="150000"/>
              </a:lnSpc>
              <a:buFont typeface="Wingdings" panose="05000000000000000000" pitchFamily="2" charset="2"/>
              <a:buChar char="ü"/>
            </a:pPr>
            <a:r>
              <a:rPr lang="en-US" sz="2200" dirty="0" smtClean="0">
                <a:latin typeface="+mn-lt"/>
              </a:rPr>
              <a:t>Information </a:t>
            </a:r>
            <a:r>
              <a:rPr lang="en-US" sz="2200" dirty="0">
                <a:latin typeface="+mn-lt"/>
              </a:rPr>
              <a:t>and knowledge on international best practices related to skills </a:t>
            </a:r>
            <a:r>
              <a:rPr lang="en-US" sz="2200" dirty="0" smtClean="0">
                <a:latin typeface="+mn-lt"/>
              </a:rPr>
              <a:t>development.</a:t>
            </a:r>
            <a:endParaRPr lang="en-US" sz="2200" dirty="0">
              <a:latin typeface="+mn-lt"/>
            </a:endParaRPr>
          </a:p>
          <a:p>
            <a:pPr lvl="1">
              <a:lnSpc>
                <a:spcPct val="150000"/>
              </a:lnSpc>
              <a:buFont typeface="Wingdings" panose="05000000000000000000" pitchFamily="2" charset="2"/>
              <a:buChar char="ü"/>
            </a:pPr>
            <a:r>
              <a:rPr lang="en-US" sz="2200" dirty="0" smtClean="0">
                <a:latin typeface="+mn-lt"/>
              </a:rPr>
              <a:t>Continued contribution to skills planning and skills development research  research</a:t>
            </a:r>
          </a:p>
          <a:p>
            <a:pPr lvl="1">
              <a:lnSpc>
                <a:spcPct val="150000"/>
              </a:lnSpc>
              <a:buFont typeface="Wingdings" panose="05000000000000000000" pitchFamily="2" charset="2"/>
              <a:buChar char="ü"/>
            </a:pPr>
            <a:r>
              <a:rPr lang="en-US" sz="2200" dirty="0" smtClean="0">
                <a:latin typeface="+mn-lt"/>
              </a:rPr>
              <a:t>Continued support of Masters and PhD students </a:t>
            </a:r>
            <a:endParaRPr lang="en-US" sz="2200" dirty="0">
              <a:latin typeface="+mn-lt"/>
            </a:endParaRPr>
          </a:p>
          <a:p>
            <a:pPr lvl="1">
              <a:lnSpc>
                <a:spcPct val="150000"/>
              </a:lnSpc>
              <a:buFont typeface="Wingdings" panose="05000000000000000000" pitchFamily="2" charset="2"/>
              <a:buChar char="ü"/>
            </a:pPr>
            <a:endParaRPr lang="en-US" sz="2200" dirty="0">
              <a:latin typeface="+mn-lt"/>
            </a:endParaRPr>
          </a:p>
        </p:txBody>
      </p:sp>
      <p:sp>
        <p:nvSpPr>
          <p:cNvPr id="7" name="Title 1"/>
          <p:cNvSpPr>
            <a:spLocks noGrp="1"/>
          </p:cNvSpPr>
          <p:nvPr>
            <p:ph type="title"/>
          </p:nvPr>
        </p:nvSpPr>
        <p:spPr>
          <a:xfrm>
            <a:off x="1564341" y="242361"/>
            <a:ext cx="10515600" cy="846986"/>
          </a:xfrm>
        </p:spPr>
        <p:txBody>
          <a:bodyPr/>
          <a:lstStyle/>
          <a:p>
            <a:r>
              <a:rPr lang="en-US" b="1" dirty="0" smtClean="0"/>
              <a:t>Research and Skills Planning</a:t>
            </a:r>
            <a:endParaRPr lang="en-US" b="1" dirty="0"/>
          </a:p>
        </p:txBody>
      </p:sp>
    </p:spTree>
    <p:extLst>
      <p:ext uri="{BB962C8B-B14F-4D97-AF65-F5344CB8AC3E}">
        <p14:creationId xmlns:p14="http://schemas.microsoft.com/office/powerpoint/2010/main" val="28749910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Stakeholder Perceptions</a:t>
            </a:r>
            <a:endParaRPr lang="en-US" b="1" dirty="0"/>
          </a:p>
        </p:txBody>
      </p:sp>
      <p:graphicFrame>
        <p:nvGraphicFramePr>
          <p:cNvPr id="3" name="Table 2"/>
          <p:cNvGraphicFramePr>
            <a:graphicFrameLocks noGrp="1"/>
          </p:cNvGraphicFramePr>
          <p:nvPr>
            <p:extLst>
              <p:ext uri="{D42A27DB-BD31-4B8C-83A1-F6EECF244321}">
                <p14:modId xmlns:p14="http://schemas.microsoft.com/office/powerpoint/2010/main" val="709200600"/>
              </p:ext>
            </p:extLst>
          </p:nvPr>
        </p:nvGraphicFramePr>
        <p:xfrm>
          <a:off x="1075769" y="1191222"/>
          <a:ext cx="9735666" cy="4838244"/>
        </p:xfrm>
        <a:graphic>
          <a:graphicData uri="http://schemas.openxmlformats.org/drawingml/2006/table">
            <a:tbl>
              <a:tblPr firstRow="1" firstCol="1" bandRow="1">
                <a:tableStyleId>{69C7853C-536D-4A76-A0AE-DD22124D55A5}</a:tableStyleId>
              </a:tblPr>
              <a:tblGrid>
                <a:gridCol w="3907925"/>
                <a:gridCol w="2896282"/>
                <a:gridCol w="2931459"/>
              </a:tblGrid>
              <a:tr h="369395">
                <a:tc gridSpan="3">
                  <a:txBody>
                    <a:bodyPr/>
                    <a:lstStyle/>
                    <a:p>
                      <a:pPr marL="457200" algn="ctr">
                        <a:lnSpc>
                          <a:spcPct val="115000"/>
                        </a:lnSpc>
                        <a:spcAft>
                          <a:spcPts val="0"/>
                        </a:spcAft>
                      </a:pPr>
                      <a:r>
                        <a:rPr lang="en-ZA" sz="1800" dirty="0">
                          <a:effectLst/>
                        </a:rPr>
                        <a:t>2013 vs 2014 Stakeholder Perception Survey Results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r>
              <a:tr h="369142">
                <a:tc>
                  <a:txBody>
                    <a:bodyPr/>
                    <a:lstStyle/>
                    <a:p>
                      <a:pPr marL="457200">
                        <a:lnSpc>
                          <a:spcPct val="115000"/>
                        </a:lnSpc>
                        <a:spcAft>
                          <a:spcPts val="0"/>
                        </a:spcAft>
                      </a:pPr>
                      <a:r>
                        <a:rPr lang="en-ZA" sz="1800">
                          <a:effectLst/>
                        </a:rPr>
                        <a:t>TESTED COMPONENT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en-ZA" sz="1800">
                          <a:effectLst/>
                        </a:rPr>
                        <a:t>2013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en-ZA" sz="1800">
                          <a:effectLst/>
                        </a:rPr>
                        <a:t>2014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02641">
                <a:tc>
                  <a:txBody>
                    <a:bodyPr/>
                    <a:lstStyle/>
                    <a:p>
                      <a:pPr marL="457200" algn="just">
                        <a:lnSpc>
                          <a:spcPct val="115000"/>
                        </a:lnSpc>
                        <a:spcAft>
                          <a:spcPts val="0"/>
                        </a:spcAft>
                      </a:pPr>
                      <a:r>
                        <a:rPr lang="en-ZA" sz="1800" dirty="0">
                          <a:effectLst/>
                        </a:rPr>
                        <a:t>RESPONDENTS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15000"/>
                        </a:lnSpc>
                        <a:spcAft>
                          <a:spcPts val="0"/>
                        </a:spcAft>
                      </a:pPr>
                      <a:r>
                        <a:rPr lang="en-ZA" sz="1800" dirty="0">
                          <a:effectLst/>
                        </a:rPr>
                        <a:t>59 responses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15000"/>
                        </a:lnSpc>
                        <a:spcAft>
                          <a:spcPts val="0"/>
                        </a:spcAft>
                      </a:pPr>
                      <a:r>
                        <a:rPr lang="en-ZA" sz="1800" dirty="0">
                          <a:effectLst/>
                        </a:rPr>
                        <a:t>124 responses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9142">
                <a:tc>
                  <a:txBody>
                    <a:bodyPr/>
                    <a:lstStyle/>
                    <a:p>
                      <a:pPr marL="457200" algn="just">
                        <a:lnSpc>
                          <a:spcPct val="115000"/>
                        </a:lnSpc>
                        <a:spcAft>
                          <a:spcPts val="0"/>
                        </a:spcAft>
                      </a:pPr>
                      <a:r>
                        <a:rPr lang="en-ZA" sz="1800">
                          <a:effectLst/>
                        </a:rPr>
                        <a:t>Customer Relations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15000"/>
                        </a:lnSpc>
                        <a:spcAft>
                          <a:spcPts val="0"/>
                        </a:spcAft>
                      </a:pPr>
                      <a:r>
                        <a:rPr lang="en-ZA" sz="1800" dirty="0">
                          <a:effectLst/>
                        </a:rPr>
                        <a:t>Unsure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15000"/>
                        </a:lnSpc>
                        <a:spcAft>
                          <a:spcPts val="0"/>
                        </a:spcAft>
                      </a:pPr>
                      <a:r>
                        <a:rPr lang="en-ZA" sz="1800">
                          <a:effectLst/>
                        </a:rPr>
                        <a:t>Agree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38283">
                <a:tc>
                  <a:txBody>
                    <a:bodyPr/>
                    <a:lstStyle/>
                    <a:p>
                      <a:pPr marL="457200" algn="just">
                        <a:lnSpc>
                          <a:spcPct val="115000"/>
                        </a:lnSpc>
                        <a:spcAft>
                          <a:spcPts val="0"/>
                        </a:spcAft>
                      </a:pPr>
                      <a:r>
                        <a:rPr lang="en-ZA" sz="1800" dirty="0">
                          <a:effectLst/>
                        </a:rPr>
                        <a:t>Grant Disbursement Application and payment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15000"/>
                        </a:lnSpc>
                        <a:spcAft>
                          <a:spcPts val="0"/>
                        </a:spcAft>
                      </a:pPr>
                      <a:r>
                        <a:rPr lang="en-ZA" sz="1800">
                          <a:effectLst/>
                        </a:rPr>
                        <a:t>Unsure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15000"/>
                        </a:lnSpc>
                        <a:spcAft>
                          <a:spcPts val="0"/>
                        </a:spcAft>
                      </a:pPr>
                      <a:r>
                        <a:rPr lang="en-ZA" sz="1800" dirty="0">
                          <a:effectLst/>
                        </a:rPr>
                        <a:t>Agree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9142">
                <a:tc>
                  <a:txBody>
                    <a:bodyPr/>
                    <a:lstStyle/>
                    <a:p>
                      <a:pPr marL="457200" algn="just">
                        <a:lnSpc>
                          <a:spcPct val="115000"/>
                        </a:lnSpc>
                        <a:spcAft>
                          <a:spcPts val="0"/>
                        </a:spcAft>
                      </a:pPr>
                      <a:r>
                        <a:rPr lang="en-ZA" sz="1800">
                          <a:effectLst/>
                        </a:rPr>
                        <a:t>Quality Assurance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15000"/>
                        </a:lnSpc>
                        <a:spcAft>
                          <a:spcPts val="0"/>
                        </a:spcAft>
                      </a:pPr>
                      <a:r>
                        <a:rPr lang="en-ZA" sz="1800">
                          <a:effectLst/>
                        </a:rPr>
                        <a:t>Disagree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15000"/>
                        </a:lnSpc>
                        <a:spcAft>
                          <a:spcPts val="0"/>
                        </a:spcAft>
                      </a:pPr>
                      <a:r>
                        <a:rPr lang="en-ZA" sz="1800">
                          <a:effectLst/>
                        </a:rPr>
                        <a:t>Agree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38283">
                <a:tc>
                  <a:txBody>
                    <a:bodyPr/>
                    <a:lstStyle/>
                    <a:p>
                      <a:pPr marL="457200">
                        <a:lnSpc>
                          <a:spcPct val="115000"/>
                        </a:lnSpc>
                        <a:spcAft>
                          <a:spcPts val="0"/>
                        </a:spcAft>
                      </a:pPr>
                      <a:r>
                        <a:rPr lang="en-ZA" sz="1800" dirty="0">
                          <a:effectLst/>
                        </a:rPr>
                        <a:t>Communication and Stakeholder Engagement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15000"/>
                        </a:lnSpc>
                        <a:spcAft>
                          <a:spcPts val="0"/>
                        </a:spcAft>
                      </a:pPr>
                      <a:r>
                        <a:rPr lang="en-ZA" sz="1800">
                          <a:effectLst/>
                        </a:rPr>
                        <a:t>Unsure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15000"/>
                        </a:lnSpc>
                        <a:spcAft>
                          <a:spcPts val="0"/>
                        </a:spcAft>
                      </a:pPr>
                      <a:r>
                        <a:rPr lang="en-ZA" sz="1800">
                          <a:effectLst/>
                        </a:rPr>
                        <a:t>Agree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9142">
                <a:tc>
                  <a:txBody>
                    <a:bodyPr/>
                    <a:lstStyle/>
                    <a:p>
                      <a:pPr marL="457200">
                        <a:lnSpc>
                          <a:spcPct val="115000"/>
                        </a:lnSpc>
                        <a:spcAft>
                          <a:spcPts val="0"/>
                        </a:spcAft>
                      </a:pPr>
                      <a:r>
                        <a:rPr lang="en-ZA" sz="1800">
                          <a:effectLst/>
                        </a:rPr>
                        <a:t>Sectoral Support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15000"/>
                        </a:lnSpc>
                        <a:spcAft>
                          <a:spcPts val="0"/>
                        </a:spcAft>
                      </a:pPr>
                      <a:r>
                        <a:rPr lang="en-ZA" sz="1800">
                          <a:effectLst/>
                        </a:rPr>
                        <a:t>Unsure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15000"/>
                        </a:lnSpc>
                        <a:spcAft>
                          <a:spcPts val="0"/>
                        </a:spcAft>
                      </a:pPr>
                      <a:r>
                        <a:rPr lang="en-ZA" sz="1800">
                          <a:effectLst/>
                        </a:rPr>
                        <a:t>Agree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13074">
                <a:tc>
                  <a:txBody>
                    <a:bodyPr/>
                    <a:lstStyle/>
                    <a:p>
                      <a:pPr marL="457200" algn="just">
                        <a:lnSpc>
                          <a:spcPct val="115000"/>
                        </a:lnSpc>
                        <a:spcAft>
                          <a:spcPts val="0"/>
                        </a:spcAft>
                      </a:pPr>
                      <a:r>
                        <a:rPr lang="en-ZA" sz="1800" dirty="0">
                          <a:effectLst/>
                        </a:rPr>
                        <a:t>Corporate Governance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15000"/>
                        </a:lnSpc>
                        <a:spcAft>
                          <a:spcPts val="0"/>
                        </a:spcAft>
                      </a:pPr>
                      <a:r>
                        <a:rPr lang="en-ZA" sz="1800" dirty="0">
                          <a:effectLst/>
                        </a:rPr>
                        <a:t>Unsure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l">
                        <a:lnSpc>
                          <a:spcPct val="115000"/>
                        </a:lnSpc>
                        <a:spcAft>
                          <a:spcPts val="0"/>
                        </a:spcAft>
                      </a:pPr>
                      <a:r>
                        <a:rPr lang="en-ZA" sz="1800" dirty="0">
                          <a:effectLst/>
                        </a:rPr>
                        <a:t>Neutral bordering improvement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621288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93695" y="131203"/>
            <a:ext cx="10972800" cy="1143000"/>
          </a:xfrm>
        </p:spPr>
        <p:txBody>
          <a:bodyPr>
            <a:normAutofit/>
          </a:bodyPr>
          <a:lstStyle/>
          <a:p>
            <a:r>
              <a:rPr lang="en-US" dirty="0">
                <a:solidFill>
                  <a:schemeClr val="bg1"/>
                </a:solidFill>
              </a:rPr>
              <a:t>Forward Looking Plan</a:t>
            </a:r>
          </a:p>
        </p:txBody>
      </p:sp>
      <p:sp>
        <p:nvSpPr>
          <p:cNvPr id="8" name="Content Placeholder 7"/>
          <p:cNvSpPr>
            <a:spLocks noGrp="1"/>
          </p:cNvSpPr>
          <p:nvPr>
            <p:ph idx="1"/>
          </p:nvPr>
        </p:nvSpPr>
        <p:spPr>
          <a:xfrm>
            <a:off x="116114" y="1111625"/>
            <a:ext cx="11950381" cy="5413720"/>
          </a:xfrm>
        </p:spPr>
        <p:txBody>
          <a:bodyPr>
            <a:noAutofit/>
          </a:bodyPr>
          <a:lstStyle/>
          <a:p>
            <a:pPr marL="0" indent="0">
              <a:buNone/>
            </a:pPr>
            <a:r>
              <a:rPr lang="en-US" sz="2200" b="1" dirty="0" smtClean="0"/>
              <a:t>Strategic </a:t>
            </a:r>
            <a:r>
              <a:rPr lang="en-US" sz="2200" b="1" dirty="0"/>
              <a:t>Partnerships</a:t>
            </a:r>
          </a:p>
          <a:p>
            <a:r>
              <a:rPr lang="en-US" sz="2200" dirty="0" smtClean="0"/>
              <a:t>Mandatory </a:t>
            </a:r>
            <a:r>
              <a:rPr lang="en-US" sz="2200" dirty="0"/>
              <a:t>Grant </a:t>
            </a:r>
            <a:r>
              <a:rPr lang="en-US" sz="2200" dirty="0" smtClean="0"/>
              <a:t>Opportunities – Funding Window now open – closes on 30 April 2016</a:t>
            </a:r>
            <a:endParaRPr lang="en-US" sz="2200" dirty="0"/>
          </a:p>
          <a:p>
            <a:pPr lvl="1"/>
            <a:r>
              <a:rPr lang="en-US" sz="2200" dirty="0"/>
              <a:t>Information exchange on scarce &amp; critical skills</a:t>
            </a:r>
          </a:p>
          <a:p>
            <a:pPr lvl="1"/>
            <a:r>
              <a:rPr lang="en-US" sz="2200" dirty="0"/>
              <a:t>Funding for training of employees and unemployed learners</a:t>
            </a:r>
          </a:p>
          <a:p>
            <a:r>
              <a:rPr lang="en-US" sz="2200" dirty="0"/>
              <a:t>Discretionary Grant </a:t>
            </a:r>
            <a:r>
              <a:rPr lang="en-US" sz="2200" dirty="0" smtClean="0"/>
              <a:t>Opportunities – </a:t>
            </a:r>
            <a:r>
              <a:rPr lang="en-US" sz="2200" dirty="0"/>
              <a:t>Funding Window now open – closes on 30 April 2016</a:t>
            </a:r>
          </a:p>
          <a:p>
            <a:pPr lvl="1"/>
            <a:r>
              <a:rPr lang="en-US" sz="2200" dirty="0" smtClean="0"/>
              <a:t>Funding </a:t>
            </a:r>
            <a:r>
              <a:rPr lang="en-US" sz="2200" dirty="0"/>
              <a:t>to address skills priorities at company, sub-sector, sector and national level</a:t>
            </a:r>
          </a:p>
          <a:p>
            <a:r>
              <a:rPr lang="en-US" sz="2200" dirty="0"/>
              <a:t>Strategic Sector </a:t>
            </a:r>
            <a:r>
              <a:rPr lang="en-US" sz="2200" dirty="0" smtClean="0"/>
              <a:t>and National Priorities that require effort from Industry</a:t>
            </a:r>
            <a:endParaRPr lang="en-US" sz="2200" dirty="0"/>
          </a:p>
          <a:p>
            <a:pPr lvl="1"/>
            <a:r>
              <a:rPr lang="en-US" sz="2200" dirty="0" smtClean="0"/>
              <a:t>Apprenticeship and learnership registrations and completions (need for artisan development)</a:t>
            </a:r>
          </a:p>
          <a:p>
            <a:pPr lvl="1"/>
            <a:r>
              <a:rPr lang="en-US" sz="2200" dirty="0" smtClean="0"/>
              <a:t>WIL </a:t>
            </a:r>
            <a:r>
              <a:rPr lang="en-US" sz="2200" dirty="0"/>
              <a:t>Placement of learners and </a:t>
            </a:r>
            <a:r>
              <a:rPr lang="en-US" sz="2200" dirty="0" smtClean="0"/>
              <a:t>graduates from HEIs and TVETs</a:t>
            </a:r>
          </a:p>
          <a:p>
            <a:pPr lvl="1"/>
            <a:r>
              <a:rPr lang="en-US" sz="2200" dirty="0" smtClean="0"/>
              <a:t>Close-out of current projects funded by FP&amp;M SETA</a:t>
            </a:r>
          </a:p>
          <a:p>
            <a:pPr lvl="2"/>
            <a:r>
              <a:rPr lang="en-US" sz="2200" dirty="0" smtClean="0"/>
              <a:t>Reporting on completions of all learning programmes</a:t>
            </a:r>
          </a:p>
          <a:p>
            <a:pPr lvl="1"/>
            <a:r>
              <a:rPr lang="en-US" sz="2200" dirty="0" smtClean="0"/>
              <a:t>Strategic </a:t>
            </a:r>
            <a:r>
              <a:rPr lang="en-US" sz="2200" dirty="0"/>
              <a:t>partnerships to address sectoral and national skills development </a:t>
            </a:r>
          </a:p>
          <a:p>
            <a:pPr lvl="1"/>
            <a:endParaRPr lang="en-US" sz="2200" dirty="0" smtClean="0"/>
          </a:p>
          <a:p>
            <a:pPr marL="0" indent="0">
              <a:buNone/>
            </a:pPr>
            <a:endParaRPr lang="en-US" sz="2200" dirty="0"/>
          </a:p>
          <a:p>
            <a:endParaRPr lang="en-US" sz="2200" dirty="0"/>
          </a:p>
        </p:txBody>
      </p:sp>
    </p:spTree>
    <p:extLst>
      <p:ext uri="{BB962C8B-B14F-4D97-AF65-F5344CB8AC3E}">
        <p14:creationId xmlns:p14="http://schemas.microsoft.com/office/powerpoint/2010/main" val="3083064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Contact Details</a:t>
            </a:r>
            <a:endParaRPr lang="en-US" b="1" dirty="0"/>
          </a:p>
        </p:txBody>
      </p:sp>
      <p:sp>
        <p:nvSpPr>
          <p:cNvPr id="3" name="Content Placeholder 2"/>
          <p:cNvSpPr>
            <a:spLocks noGrp="1"/>
          </p:cNvSpPr>
          <p:nvPr>
            <p:ph idx="1"/>
          </p:nvPr>
        </p:nvSpPr>
        <p:spPr>
          <a:xfrm>
            <a:off x="7188726" y="1325116"/>
            <a:ext cx="4535345" cy="4525963"/>
          </a:xfrm>
        </p:spPr>
        <p:txBody>
          <a:bodyPr>
            <a:normAutofit lnSpcReduction="10000"/>
          </a:bodyPr>
          <a:lstStyle/>
          <a:p>
            <a:r>
              <a:rPr lang="en-US" sz="2100" dirty="0"/>
              <a:t>Skills Planning &amp; Reporting</a:t>
            </a:r>
          </a:p>
          <a:p>
            <a:pPr lvl="1"/>
            <a:r>
              <a:rPr lang="en-US" sz="2100" dirty="0"/>
              <a:t>Elmine Baumann – 031-7024482</a:t>
            </a:r>
          </a:p>
          <a:p>
            <a:pPr lvl="1"/>
            <a:r>
              <a:rPr lang="en-US" sz="2100" dirty="0">
                <a:hlinkClick r:id="rId2"/>
              </a:rPr>
              <a:t>ElmineB@fpmseta.org.za</a:t>
            </a:r>
            <a:endParaRPr lang="en-US" sz="2100" dirty="0"/>
          </a:p>
          <a:p>
            <a:r>
              <a:rPr lang="en-US" sz="2100" dirty="0"/>
              <a:t>Learning Programmes</a:t>
            </a:r>
          </a:p>
          <a:p>
            <a:pPr lvl="1"/>
            <a:r>
              <a:rPr lang="en-US" sz="2100" dirty="0"/>
              <a:t>Sylvia Tsunke– 011-403 1700</a:t>
            </a:r>
          </a:p>
          <a:p>
            <a:pPr lvl="1"/>
            <a:r>
              <a:rPr lang="en-US" sz="2100" dirty="0">
                <a:hlinkClick r:id="rId3"/>
              </a:rPr>
              <a:t>SylviaT@fpmseta.org.za</a:t>
            </a:r>
            <a:endParaRPr lang="en-US" sz="2100" dirty="0"/>
          </a:p>
          <a:p>
            <a:r>
              <a:rPr lang="en-US" sz="2100" dirty="0"/>
              <a:t>Quality Assurance</a:t>
            </a:r>
          </a:p>
          <a:p>
            <a:pPr lvl="1"/>
            <a:r>
              <a:rPr lang="en-US" sz="2100" dirty="0"/>
              <a:t>Johnny Modiba– 011 – 403 1700</a:t>
            </a:r>
          </a:p>
          <a:p>
            <a:pPr lvl="1"/>
            <a:r>
              <a:rPr lang="en-US" sz="2100" dirty="0">
                <a:hlinkClick r:id="rId4"/>
              </a:rPr>
              <a:t>JohnnyM@fpmseta.org.za</a:t>
            </a:r>
            <a:endParaRPr lang="en-US" sz="2100" dirty="0"/>
          </a:p>
          <a:p>
            <a:r>
              <a:rPr lang="en-US" sz="2100" dirty="0"/>
              <a:t>Monitoring &amp; Evaluation</a:t>
            </a:r>
          </a:p>
          <a:p>
            <a:pPr lvl="1"/>
            <a:r>
              <a:rPr lang="en-US" sz="2100" dirty="0"/>
              <a:t>Linda Mngadi – 011-403 1700</a:t>
            </a:r>
          </a:p>
          <a:p>
            <a:pPr lvl="1"/>
            <a:r>
              <a:rPr lang="en-US" sz="2100" dirty="0">
                <a:hlinkClick r:id="rId5"/>
              </a:rPr>
              <a:t>LindaM@fpmseta.org.za</a:t>
            </a:r>
            <a:r>
              <a:rPr lang="en-US" sz="2100" dirty="0"/>
              <a:t> </a:t>
            </a:r>
          </a:p>
          <a:p>
            <a:pPr lvl="1"/>
            <a:endParaRPr lang="en-US" sz="2100" dirty="0"/>
          </a:p>
          <a:p>
            <a:endParaRPr lang="en-US" sz="2100" dirty="0"/>
          </a:p>
          <a:p>
            <a:pPr marL="457171" lvl="1" indent="0">
              <a:buNone/>
            </a:pPr>
            <a:endParaRPr lang="en-US" sz="2100" dirty="0"/>
          </a:p>
          <a:p>
            <a:pPr marL="457171" lvl="1" indent="0">
              <a:buNone/>
            </a:pPr>
            <a:endParaRPr lang="en-US" sz="2100" dirty="0"/>
          </a:p>
          <a:p>
            <a:endParaRPr lang="en-US" sz="2100" dirty="0"/>
          </a:p>
        </p:txBody>
      </p:sp>
      <p:sp>
        <p:nvSpPr>
          <p:cNvPr id="4" name="Content Placeholder 2"/>
          <p:cNvSpPr txBox="1">
            <a:spLocks/>
          </p:cNvSpPr>
          <p:nvPr/>
        </p:nvSpPr>
        <p:spPr>
          <a:xfrm>
            <a:off x="1366920" y="1329521"/>
            <a:ext cx="4440072" cy="4525963"/>
          </a:xfrm>
          <a:prstGeom prst="rect">
            <a:avLst/>
          </a:prstGeom>
        </p:spPr>
        <p:txBody>
          <a:bodyPr vert="horz" lIns="91434" tIns="45718" rIns="91434" bIns="45718" rtlCol="0">
            <a:normAutofit lnSpcReduction="10000"/>
          </a:bodyPr>
          <a:lstStyle>
            <a:lvl1pPr marL="342900" indent="-342900" algn="l" defTabSz="457200" rtl="0" eaLnBrk="1" latinLnBrk="0" hangingPunct="1">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100" dirty="0"/>
              <a:t>Johannesburg</a:t>
            </a:r>
          </a:p>
          <a:p>
            <a:pPr lvl="1"/>
            <a:r>
              <a:rPr lang="en-US" sz="2100" dirty="0"/>
              <a:t>William Malema – 011-403 1700</a:t>
            </a:r>
          </a:p>
          <a:p>
            <a:pPr lvl="1"/>
            <a:r>
              <a:rPr lang="en-US" sz="2100" dirty="0">
                <a:hlinkClick r:id="rId6"/>
              </a:rPr>
              <a:t>WilliamM@fpmseta.org.za</a:t>
            </a:r>
            <a:endParaRPr lang="en-US" sz="2100" dirty="0"/>
          </a:p>
          <a:p>
            <a:pPr marL="457171" lvl="1" indent="0">
              <a:buNone/>
            </a:pPr>
            <a:endParaRPr lang="en-US" sz="2100" dirty="0"/>
          </a:p>
          <a:p>
            <a:r>
              <a:rPr lang="en-US" sz="2100" dirty="0"/>
              <a:t>Cape Town</a:t>
            </a:r>
          </a:p>
          <a:p>
            <a:pPr lvl="1"/>
            <a:r>
              <a:rPr lang="en-US" sz="2100" dirty="0"/>
              <a:t>Leigh Hayes– 021-462 0057</a:t>
            </a:r>
          </a:p>
          <a:p>
            <a:pPr lvl="1"/>
            <a:r>
              <a:rPr lang="en-US" sz="2100" dirty="0">
                <a:hlinkClick r:id="rId7"/>
              </a:rPr>
              <a:t>LeighH@fpmseta.org.za</a:t>
            </a:r>
            <a:endParaRPr lang="en-US" sz="2100" dirty="0"/>
          </a:p>
          <a:p>
            <a:pPr marL="457171" lvl="1" indent="0">
              <a:buNone/>
            </a:pPr>
            <a:endParaRPr lang="en-US" sz="2100" dirty="0"/>
          </a:p>
          <a:p>
            <a:r>
              <a:rPr lang="en-US" sz="2100" dirty="0"/>
              <a:t>Durban</a:t>
            </a:r>
          </a:p>
          <a:p>
            <a:pPr lvl="1"/>
            <a:r>
              <a:rPr lang="en-US" sz="2100" dirty="0"/>
              <a:t>Lungile Shabangu– 031-7024482</a:t>
            </a:r>
          </a:p>
          <a:p>
            <a:pPr lvl="1"/>
            <a:r>
              <a:rPr lang="en-US" sz="2100" dirty="0">
                <a:hlinkClick r:id="rId8"/>
              </a:rPr>
              <a:t>LungileS@fpmseta.org.za</a:t>
            </a:r>
            <a:endParaRPr lang="en-US" sz="2100" dirty="0"/>
          </a:p>
          <a:p>
            <a:endParaRPr lang="en-US" sz="2100" dirty="0"/>
          </a:p>
          <a:p>
            <a:endParaRPr lang="en-US" sz="2100" dirty="0"/>
          </a:p>
          <a:p>
            <a:pPr marL="457171" lvl="1" indent="0">
              <a:buNone/>
            </a:pPr>
            <a:endParaRPr lang="en-US" sz="2100" dirty="0"/>
          </a:p>
          <a:p>
            <a:pPr marL="457171" lvl="1" indent="0">
              <a:buNone/>
            </a:pPr>
            <a:endParaRPr lang="en-US" sz="2100" dirty="0"/>
          </a:p>
          <a:p>
            <a:endParaRPr lang="en-US" sz="2100" dirty="0"/>
          </a:p>
        </p:txBody>
      </p:sp>
      <p:sp>
        <p:nvSpPr>
          <p:cNvPr id="13" name="TextBox 12"/>
          <p:cNvSpPr txBox="1"/>
          <p:nvPr/>
        </p:nvSpPr>
        <p:spPr>
          <a:xfrm>
            <a:off x="669702" y="1455313"/>
            <a:ext cx="553986" cy="3812147"/>
          </a:xfrm>
          <a:prstGeom prst="rect">
            <a:avLst/>
          </a:prstGeom>
          <a:noFill/>
        </p:spPr>
        <p:txBody>
          <a:bodyPr vert="vert270" wrap="square" lIns="91434" tIns="45718" rIns="91434" bIns="45718" rtlCol="0">
            <a:spAutoFit/>
          </a:bodyPr>
          <a:lstStyle/>
          <a:p>
            <a:pPr algn="ctr"/>
            <a:r>
              <a:rPr lang="en-US" sz="2400" b="1" dirty="0"/>
              <a:t>REGIONAL OFFICES</a:t>
            </a:r>
          </a:p>
        </p:txBody>
      </p:sp>
      <p:sp>
        <p:nvSpPr>
          <p:cNvPr id="14" name="TextBox 13"/>
          <p:cNvSpPr txBox="1"/>
          <p:nvPr/>
        </p:nvSpPr>
        <p:spPr>
          <a:xfrm>
            <a:off x="6220859" y="1455313"/>
            <a:ext cx="553986" cy="3812147"/>
          </a:xfrm>
          <a:prstGeom prst="rect">
            <a:avLst/>
          </a:prstGeom>
          <a:noFill/>
        </p:spPr>
        <p:txBody>
          <a:bodyPr vert="vert270" wrap="square" lIns="91434" tIns="45718" rIns="91434" bIns="45718" rtlCol="0">
            <a:spAutoFit/>
          </a:bodyPr>
          <a:lstStyle/>
          <a:p>
            <a:pPr algn="ctr"/>
            <a:r>
              <a:rPr lang="en-US" sz="2400" b="1" dirty="0"/>
              <a:t>HEAD OFFICE</a:t>
            </a:r>
          </a:p>
        </p:txBody>
      </p:sp>
    </p:spTree>
    <p:extLst>
      <p:ext uri="{BB962C8B-B14F-4D97-AF65-F5344CB8AC3E}">
        <p14:creationId xmlns:p14="http://schemas.microsoft.com/office/powerpoint/2010/main" val="1466664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DE0CA54-A189-47AA-8C05-4DE37D7C609A}" type="slidenum">
              <a:rPr lang="en-ZA" smtClean="0"/>
              <a:pPr>
                <a:defRPr/>
              </a:pPr>
              <a:t>34</a:t>
            </a:fld>
            <a:endParaRPr lang="en-ZA"/>
          </a:p>
        </p:txBody>
      </p:sp>
      <p:sp>
        <p:nvSpPr>
          <p:cNvPr id="7" name="Rectangle 6"/>
          <p:cNvSpPr/>
          <p:nvPr/>
        </p:nvSpPr>
        <p:spPr>
          <a:xfrm>
            <a:off x="5484255" y="2711831"/>
            <a:ext cx="2727040" cy="810476"/>
          </a:xfrm>
          <a:prstGeom prst="rect">
            <a:avLst/>
          </a:prstGeom>
          <a:noFill/>
        </p:spPr>
        <p:txBody>
          <a:bodyPr wrap="square" lIns="91434" tIns="45718" rIns="91434" bIns="45718">
            <a:spAutoFit/>
          </a:bodyPr>
          <a:lstStyle/>
          <a:p>
            <a:pPr algn="ctr"/>
            <a:r>
              <a:rPr lang="en-US" sz="4700" dirty="0">
                <a:ln w="0"/>
                <a:solidFill>
                  <a:srgbClr val="7B9C52"/>
                </a:solidFill>
                <a:effectLst>
                  <a:outerShdw blurRad="38100" dist="19050" dir="2700000" algn="tl" rotWithShape="0">
                    <a:schemeClr val="dk1">
                      <a:alpha val="40000"/>
                    </a:schemeClr>
                  </a:outerShdw>
                </a:effectLst>
              </a:rPr>
              <a:t>Thank you</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3483" y="2339664"/>
            <a:ext cx="4477288" cy="4477288"/>
          </a:xfrm>
          <a:prstGeom prst="rect">
            <a:avLst/>
          </a:prstGeom>
        </p:spPr>
      </p:pic>
    </p:spTree>
    <p:extLst>
      <p:ext uri="{BB962C8B-B14F-4D97-AF65-F5344CB8AC3E}">
        <p14:creationId xmlns:p14="http://schemas.microsoft.com/office/powerpoint/2010/main" val="2703715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2729" y="1484785"/>
            <a:ext cx="11069783" cy="5040560"/>
          </a:xfrm>
        </p:spPr>
        <p:txBody>
          <a:bodyPr>
            <a:normAutofit/>
          </a:bodyPr>
          <a:lstStyle/>
          <a:p>
            <a:pPr lvl="0"/>
            <a:r>
              <a:rPr lang="en-ZA" sz="2300" dirty="0"/>
              <a:t>Establishment of FP&amp;M SETA was the result of amalgamation of -</a:t>
            </a:r>
          </a:p>
          <a:p>
            <a:pPr lvl="1"/>
            <a:r>
              <a:rPr lang="en-ZA" sz="2300" dirty="0"/>
              <a:t>CTFL SETA (Clothing, Textiles, Footwear, Leather and General Goods);</a:t>
            </a:r>
          </a:p>
          <a:p>
            <a:pPr lvl="1"/>
            <a:r>
              <a:rPr lang="en-ZA" sz="2300" dirty="0"/>
              <a:t>FIETA (Forestry, Furniture and Pulp and Paper and Wood Products); and </a:t>
            </a:r>
          </a:p>
          <a:p>
            <a:pPr lvl="1"/>
            <a:r>
              <a:rPr lang="en-ZA" sz="2300" dirty="0"/>
              <a:t>Sectors of MAPPP-SETA (Print Media, Printing, Packaging and Publishing)</a:t>
            </a:r>
          </a:p>
          <a:p>
            <a:pPr lvl="0"/>
            <a:r>
              <a:rPr lang="en-US" sz="2300" dirty="0"/>
              <a:t>Step towards alignment with Government’s IPAP2 &amp; New Economic Growth Path to consolidate human resources for manufacturing</a:t>
            </a:r>
          </a:p>
          <a:p>
            <a:r>
              <a:rPr lang="en-US" sz="2300" dirty="0"/>
              <a:t>Acknowledgement of value chain linkages between the industries represented in the fibre processing and manufacturing sector</a:t>
            </a:r>
          </a:p>
          <a:p>
            <a:pPr lvl="0"/>
            <a:endParaRPr lang="en-US" sz="2300" dirty="0"/>
          </a:p>
        </p:txBody>
      </p:sp>
      <p:sp>
        <p:nvSpPr>
          <p:cNvPr id="6" name="Title 1"/>
          <p:cNvSpPr>
            <a:spLocks noGrp="1"/>
          </p:cNvSpPr>
          <p:nvPr>
            <p:ph type="title"/>
          </p:nvPr>
        </p:nvSpPr>
        <p:spPr>
          <a:xfrm>
            <a:off x="913232" y="55675"/>
            <a:ext cx="10972800" cy="1143000"/>
          </a:xfrm>
        </p:spPr>
        <p:txBody>
          <a:bodyPr/>
          <a:lstStyle/>
          <a:p>
            <a:r>
              <a:rPr lang="en-US" b="1" dirty="0" smtClean="0">
                <a:solidFill>
                  <a:schemeClr val="bg1"/>
                </a:solidFill>
              </a:rPr>
              <a:t>Introduction</a:t>
            </a:r>
            <a:endParaRPr lang="en-US" b="1" dirty="0">
              <a:solidFill>
                <a:schemeClr val="bg1"/>
              </a:solidFill>
            </a:endParaRPr>
          </a:p>
        </p:txBody>
      </p:sp>
    </p:spTree>
    <p:extLst>
      <p:ext uri="{BB962C8B-B14F-4D97-AF65-F5344CB8AC3E}">
        <p14:creationId xmlns:p14="http://schemas.microsoft.com/office/powerpoint/2010/main" val="37719590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Scope of the FP&amp;M SETA</a:t>
            </a:r>
            <a:endParaRPr lang="en-US" dirty="0"/>
          </a:p>
        </p:txBody>
      </p:sp>
      <p:pic>
        <p:nvPicPr>
          <p:cNvPr id="4" name="Picture 3" descr="Image-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3331" y="1125362"/>
            <a:ext cx="6591260" cy="5732638"/>
          </a:xfrm>
          <a:prstGeom prst="rect">
            <a:avLst/>
          </a:prstGeom>
        </p:spPr>
      </p:pic>
      <p:sp>
        <p:nvSpPr>
          <p:cNvPr id="5" name="Rectangle 4"/>
          <p:cNvSpPr/>
          <p:nvPr/>
        </p:nvSpPr>
        <p:spPr>
          <a:xfrm>
            <a:off x="7284744" y="1176865"/>
            <a:ext cx="3680347" cy="4893643"/>
          </a:xfrm>
          <a:prstGeom prst="rect">
            <a:avLst/>
          </a:prstGeom>
        </p:spPr>
        <p:txBody>
          <a:bodyPr wrap="square" lIns="91434" tIns="45718" rIns="91434" bIns="45718">
            <a:spAutoFit/>
          </a:bodyPr>
          <a:lstStyle/>
          <a:p>
            <a:r>
              <a:rPr lang="en-US" sz="2400" dirty="0">
                <a:solidFill>
                  <a:srgbClr val="404040"/>
                </a:solidFill>
              </a:rPr>
              <a:t>Clothing</a:t>
            </a:r>
          </a:p>
          <a:p>
            <a:r>
              <a:rPr lang="en-US" sz="2400" dirty="0">
                <a:solidFill>
                  <a:srgbClr val="404040"/>
                </a:solidFill>
              </a:rPr>
              <a:t>Footwear</a:t>
            </a:r>
          </a:p>
          <a:p>
            <a:r>
              <a:rPr lang="en-US" sz="2400" dirty="0">
                <a:solidFill>
                  <a:srgbClr val="404040"/>
                </a:solidFill>
              </a:rPr>
              <a:t>Forestry</a:t>
            </a:r>
          </a:p>
          <a:p>
            <a:r>
              <a:rPr lang="en-US" sz="2400" dirty="0">
                <a:solidFill>
                  <a:srgbClr val="404040"/>
                </a:solidFill>
              </a:rPr>
              <a:t>Furniture</a:t>
            </a:r>
          </a:p>
          <a:p>
            <a:r>
              <a:rPr lang="en-US" sz="2400" dirty="0">
                <a:solidFill>
                  <a:srgbClr val="404040"/>
                </a:solidFill>
              </a:rPr>
              <a:t>General Goods</a:t>
            </a:r>
          </a:p>
          <a:p>
            <a:r>
              <a:rPr lang="en-US" sz="2400" dirty="0">
                <a:solidFill>
                  <a:srgbClr val="404040"/>
                </a:solidFill>
              </a:rPr>
              <a:t>Leather</a:t>
            </a:r>
          </a:p>
          <a:p>
            <a:r>
              <a:rPr lang="en-US" sz="2400" dirty="0">
                <a:solidFill>
                  <a:srgbClr val="404040"/>
                </a:solidFill>
              </a:rPr>
              <a:t>Packaging</a:t>
            </a:r>
          </a:p>
          <a:p>
            <a:r>
              <a:rPr lang="en-US" sz="2400" dirty="0">
                <a:solidFill>
                  <a:srgbClr val="404040"/>
                </a:solidFill>
              </a:rPr>
              <a:t>Print Media</a:t>
            </a:r>
          </a:p>
          <a:p>
            <a:r>
              <a:rPr lang="en-US" sz="2400" dirty="0">
                <a:solidFill>
                  <a:srgbClr val="404040"/>
                </a:solidFill>
              </a:rPr>
              <a:t>Printing</a:t>
            </a:r>
          </a:p>
          <a:p>
            <a:r>
              <a:rPr lang="en-US" sz="2400" dirty="0">
                <a:solidFill>
                  <a:srgbClr val="404040"/>
                </a:solidFill>
              </a:rPr>
              <a:t>Publishing</a:t>
            </a:r>
          </a:p>
          <a:p>
            <a:r>
              <a:rPr lang="en-US" sz="2400" dirty="0">
                <a:solidFill>
                  <a:srgbClr val="404040"/>
                </a:solidFill>
              </a:rPr>
              <a:t>Pulp And Paper</a:t>
            </a:r>
          </a:p>
          <a:p>
            <a:r>
              <a:rPr lang="en-US" sz="2400" dirty="0">
                <a:solidFill>
                  <a:srgbClr val="404040"/>
                </a:solidFill>
              </a:rPr>
              <a:t>Textiles</a:t>
            </a:r>
          </a:p>
          <a:p>
            <a:r>
              <a:rPr lang="en-US" sz="2400" dirty="0">
                <a:solidFill>
                  <a:srgbClr val="404040"/>
                </a:solidFill>
              </a:rPr>
              <a:t>Wood </a:t>
            </a:r>
            <a:r>
              <a:rPr lang="en-US" sz="2400" dirty="0" smtClean="0">
                <a:solidFill>
                  <a:srgbClr val="404040"/>
                </a:solidFill>
              </a:rPr>
              <a:t>Products</a:t>
            </a:r>
            <a:endParaRPr lang="en-US" sz="2400" dirty="0">
              <a:solidFill>
                <a:srgbClr val="404040"/>
              </a:solidFill>
            </a:endParaRPr>
          </a:p>
        </p:txBody>
      </p:sp>
    </p:spTree>
    <p:extLst>
      <p:ext uri="{BB962C8B-B14F-4D97-AF65-F5344CB8AC3E}">
        <p14:creationId xmlns:p14="http://schemas.microsoft.com/office/powerpoint/2010/main" val="4219027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09823" y="174359"/>
            <a:ext cx="10972800" cy="1143000"/>
          </a:xfrm>
        </p:spPr>
        <p:txBody>
          <a:bodyPr/>
          <a:lstStyle/>
          <a:p>
            <a:r>
              <a:rPr lang="en-US" b="1" dirty="0" smtClean="0">
                <a:solidFill>
                  <a:schemeClr val="bg1"/>
                </a:solidFill>
              </a:rPr>
              <a:t>Business Challenges</a:t>
            </a:r>
            <a:endParaRPr lang="en-US" b="1" dirty="0">
              <a:solidFill>
                <a:schemeClr val="bg1"/>
              </a:solidFill>
            </a:endParaRPr>
          </a:p>
        </p:txBody>
      </p:sp>
      <p:grpSp>
        <p:nvGrpSpPr>
          <p:cNvPr id="11" name="Group 10"/>
          <p:cNvGrpSpPr/>
          <p:nvPr/>
        </p:nvGrpSpPr>
        <p:grpSpPr>
          <a:xfrm>
            <a:off x="2112135" y="38196"/>
            <a:ext cx="7684154" cy="6819804"/>
            <a:chOff x="2112135" y="38196"/>
            <a:chExt cx="7684154" cy="6819804"/>
          </a:xfrm>
        </p:grpSpPr>
        <p:pic>
          <p:nvPicPr>
            <p:cNvPr id="12" name="Picture 11" descr="Image-14.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12135" y="38196"/>
              <a:ext cx="7684154" cy="6819804"/>
            </a:xfrm>
            <a:prstGeom prst="rect">
              <a:avLst/>
            </a:prstGeom>
          </p:spPr>
        </p:pic>
        <p:sp>
          <p:nvSpPr>
            <p:cNvPr id="13" name="TextBox 12"/>
            <p:cNvSpPr txBox="1"/>
            <p:nvPr/>
          </p:nvSpPr>
          <p:spPr>
            <a:xfrm>
              <a:off x="5061820" y="3020831"/>
              <a:ext cx="2016194" cy="1742483"/>
            </a:xfrm>
            <a:prstGeom prst="rect">
              <a:avLst/>
            </a:prstGeom>
            <a:noFill/>
          </p:spPr>
          <p:txBody>
            <a:bodyPr wrap="square" rtlCol="0">
              <a:spAutoFit/>
            </a:bodyPr>
            <a:lstStyle/>
            <a:p>
              <a:pPr algn="ctr"/>
              <a:r>
                <a:rPr lang="en-ZA" sz="2000" dirty="0">
                  <a:solidFill>
                    <a:schemeClr val="bg1"/>
                  </a:solidFill>
                </a:rPr>
                <a:t>Challenges experienced as a result of the amalgamation included - </a:t>
              </a:r>
              <a:endParaRPr lang="en-US" dirty="0">
                <a:solidFill>
                  <a:schemeClr val="bg1"/>
                </a:solidFill>
              </a:endParaRPr>
            </a:p>
          </p:txBody>
        </p:sp>
        <p:sp>
          <p:nvSpPr>
            <p:cNvPr id="14" name="TextBox 13"/>
            <p:cNvSpPr txBox="1"/>
            <p:nvPr/>
          </p:nvSpPr>
          <p:spPr>
            <a:xfrm>
              <a:off x="2333781" y="2408058"/>
              <a:ext cx="1860245" cy="756171"/>
            </a:xfrm>
            <a:prstGeom prst="rect">
              <a:avLst/>
            </a:prstGeom>
            <a:noFill/>
          </p:spPr>
          <p:txBody>
            <a:bodyPr wrap="square" rtlCol="0">
              <a:spAutoFit/>
            </a:bodyPr>
            <a:lstStyle/>
            <a:p>
              <a:pPr algn="ctr"/>
              <a:r>
                <a:rPr lang="en-ZA" sz="2000" dirty="0" smtClean="0">
                  <a:solidFill>
                    <a:schemeClr val="bg1"/>
                  </a:solidFill>
                </a:rPr>
                <a:t>Poor Performance</a:t>
              </a:r>
              <a:endParaRPr lang="en-US" dirty="0">
                <a:solidFill>
                  <a:schemeClr val="bg1"/>
                </a:solidFill>
              </a:endParaRPr>
            </a:p>
          </p:txBody>
        </p:sp>
        <p:sp>
          <p:nvSpPr>
            <p:cNvPr id="15" name="TextBox 14"/>
            <p:cNvSpPr txBox="1"/>
            <p:nvPr/>
          </p:nvSpPr>
          <p:spPr>
            <a:xfrm>
              <a:off x="3201575" y="5456714"/>
              <a:ext cx="1860245" cy="707886"/>
            </a:xfrm>
            <a:prstGeom prst="rect">
              <a:avLst/>
            </a:prstGeom>
            <a:noFill/>
          </p:spPr>
          <p:txBody>
            <a:bodyPr wrap="square" rtlCol="0">
              <a:spAutoFit/>
            </a:bodyPr>
            <a:lstStyle/>
            <a:p>
              <a:pPr algn="ctr"/>
              <a:r>
                <a:rPr lang="en-ZA" sz="2000" dirty="0" smtClean="0">
                  <a:solidFill>
                    <a:schemeClr val="bg1"/>
                  </a:solidFill>
                </a:rPr>
                <a:t>Material Audit Findings</a:t>
              </a:r>
              <a:endParaRPr lang="en-US" dirty="0">
                <a:solidFill>
                  <a:schemeClr val="bg1"/>
                </a:solidFill>
              </a:endParaRPr>
            </a:p>
          </p:txBody>
        </p:sp>
        <p:sp>
          <p:nvSpPr>
            <p:cNvPr id="16" name="TextBox 15"/>
            <p:cNvSpPr txBox="1"/>
            <p:nvPr/>
          </p:nvSpPr>
          <p:spPr>
            <a:xfrm>
              <a:off x="5139795" y="635671"/>
              <a:ext cx="1860245" cy="1413711"/>
            </a:xfrm>
            <a:prstGeom prst="rect">
              <a:avLst/>
            </a:prstGeom>
            <a:noFill/>
          </p:spPr>
          <p:txBody>
            <a:bodyPr wrap="square" rtlCol="0">
              <a:spAutoFit/>
            </a:bodyPr>
            <a:lstStyle/>
            <a:p>
              <a:pPr algn="ctr"/>
              <a:r>
                <a:rPr lang="en-ZA" sz="2000" dirty="0" smtClean="0">
                  <a:solidFill>
                    <a:schemeClr val="bg1"/>
                  </a:solidFill>
                </a:rPr>
                <a:t>Poor Quality of Work – Errors in Operations</a:t>
              </a:r>
              <a:endParaRPr lang="en-US" dirty="0">
                <a:solidFill>
                  <a:schemeClr val="bg1"/>
                </a:solidFill>
              </a:endParaRPr>
            </a:p>
          </p:txBody>
        </p:sp>
        <p:sp>
          <p:nvSpPr>
            <p:cNvPr id="17" name="TextBox 16"/>
            <p:cNvSpPr txBox="1"/>
            <p:nvPr/>
          </p:nvSpPr>
          <p:spPr>
            <a:xfrm>
              <a:off x="7744378" y="1759623"/>
              <a:ext cx="1860245" cy="1084942"/>
            </a:xfrm>
            <a:prstGeom prst="rect">
              <a:avLst/>
            </a:prstGeom>
            <a:noFill/>
          </p:spPr>
          <p:txBody>
            <a:bodyPr wrap="square" rtlCol="0">
              <a:spAutoFit/>
            </a:bodyPr>
            <a:lstStyle/>
            <a:p>
              <a:pPr algn="ctr"/>
              <a:r>
                <a:rPr lang="en-ZA" sz="2000" dirty="0" smtClean="0">
                  <a:solidFill>
                    <a:schemeClr val="bg1"/>
                  </a:solidFill>
                </a:rPr>
                <a:t>Staff Capabilities Challenge</a:t>
              </a:r>
              <a:endParaRPr lang="en-US" dirty="0">
                <a:solidFill>
                  <a:schemeClr val="bg1"/>
                </a:solidFill>
              </a:endParaRPr>
            </a:p>
          </p:txBody>
        </p:sp>
        <p:sp>
          <p:nvSpPr>
            <p:cNvPr id="18" name="TextBox 17"/>
            <p:cNvSpPr txBox="1"/>
            <p:nvPr/>
          </p:nvSpPr>
          <p:spPr>
            <a:xfrm>
              <a:off x="7356495" y="4895477"/>
              <a:ext cx="1860245" cy="1413711"/>
            </a:xfrm>
            <a:prstGeom prst="rect">
              <a:avLst/>
            </a:prstGeom>
            <a:noFill/>
          </p:spPr>
          <p:txBody>
            <a:bodyPr wrap="square" rtlCol="0">
              <a:spAutoFit/>
            </a:bodyPr>
            <a:lstStyle/>
            <a:p>
              <a:pPr algn="ctr"/>
              <a:r>
                <a:rPr lang="en-ZA" sz="2000" dirty="0" smtClean="0">
                  <a:solidFill>
                    <a:schemeClr val="bg1"/>
                  </a:solidFill>
                </a:rPr>
                <a:t>Huge Customer/ Stakeholder Dissatisfaction</a:t>
              </a:r>
              <a:endParaRPr lang="en-US" dirty="0">
                <a:solidFill>
                  <a:schemeClr val="bg1"/>
                </a:solidFill>
              </a:endParaRPr>
            </a:p>
          </p:txBody>
        </p:sp>
      </p:grpSp>
    </p:spTree>
    <p:extLst>
      <p:ext uri="{BB962C8B-B14F-4D97-AF65-F5344CB8AC3E}">
        <p14:creationId xmlns:p14="http://schemas.microsoft.com/office/powerpoint/2010/main" val="150200878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p:cNvCxnSpPr/>
          <p:nvPr/>
        </p:nvCxnSpPr>
        <p:spPr>
          <a:xfrm flipV="1">
            <a:off x="10366928" y="2395278"/>
            <a:ext cx="216838" cy="2374618"/>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13" idx="0"/>
          </p:cNvCxnSpPr>
          <p:nvPr/>
        </p:nvCxnSpPr>
        <p:spPr>
          <a:xfrm flipH="1" flipV="1">
            <a:off x="8972966" y="2570793"/>
            <a:ext cx="1204108" cy="1918396"/>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flipV="1">
            <a:off x="7888774" y="3727129"/>
            <a:ext cx="2106431" cy="1176984"/>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flipV="1">
            <a:off x="5772018" y="4202052"/>
            <a:ext cx="4006348" cy="887901"/>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a:off x="7661610" y="5058980"/>
            <a:ext cx="2457502" cy="412977"/>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1301044" y="2405584"/>
            <a:ext cx="206513" cy="176547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1899931" y="2085527"/>
            <a:ext cx="1011913" cy="206488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292305" y="1827417"/>
            <a:ext cx="1837964" cy="98082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2013513" y="1135680"/>
            <a:ext cx="2581410" cy="54719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p:nvPr>
        </p:nvSpPr>
        <p:spPr>
          <a:xfrm>
            <a:off x="1109823" y="174359"/>
            <a:ext cx="10972800" cy="1143000"/>
          </a:xfrm>
        </p:spPr>
        <p:txBody>
          <a:bodyPr/>
          <a:lstStyle/>
          <a:p>
            <a:r>
              <a:rPr lang="en-US" b="1" dirty="0" smtClean="0">
                <a:solidFill>
                  <a:schemeClr val="bg1"/>
                </a:solidFill>
              </a:rPr>
              <a:t>Business Challenges</a:t>
            </a:r>
            <a:endParaRPr lang="en-US" b="1" dirty="0">
              <a:solidFill>
                <a:schemeClr val="bg1"/>
              </a:solidFill>
            </a:endParaRPr>
          </a:p>
        </p:txBody>
      </p:sp>
      <p:pic>
        <p:nvPicPr>
          <p:cNvPr id="6" name="Picture 5" descr="Image-15.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6484560" y="1282919"/>
            <a:ext cx="4970881" cy="5167212"/>
          </a:xfrm>
          <a:prstGeom prst="rect">
            <a:avLst/>
          </a:prstGeom>
        </p:spPr>
      </p:pic>
      <p:grpSp>
        <p:nvGrpSpPr>
          <p:cNvPr id="2" name="Group 1"/>
          <p:cNvGrpSpPr/>
          <p:nvPr/>
        </p:nvGrpSpPr>
        <p:grpSpPr>
          <a:xfrm>
            <a:off x="382062" y="271014"/>
            <a:ext cx="5132917" cy="5167212"/>
            <a:chOff x="382062" y="271014"/>
            <a:chExt cx="5132917" cy="5167212"/>
          </a:xfrm>
        </p:grpSpPr>
        <p:pic>
          <p:nvPicPr>
            <p:cNvPr id="3" name="Picture 2" descr="Image-15.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8475" y="271014"/>
              <a:ext cx="4970881" cy="5167212"/>
            </a:xfrm>
            <a:prstGeom prst="rect">
              <a:avLst/>
            </a:prstGeom>
          </p:spPr>
        </p:pic>
        <p:sp>
          <p:nvSpPr>
            <p:cNvPr id="7" name="TextBox 6"/>
            <p:cNvSpPr txBox="1"/>
            <p:nvPr/>
          </p:nvSpPr>
          <p:spPr>
            <a:xfrm>
              <a:off x="942074" y="1542480"/>
              <a:ext cx="2016194" cy="830997"/>
            </a:xfrm>
            <a:prstGeom prst="rect">
              <a:avLst/>
            </a:prstGeom>
            <a:noFill/>
          </p:spPr>
          <p:txBody>
            <a:bodyPr wrap="square" rtlCol="0">
              <a:spAutoFit/>
            </a:bodyPr>
            <a:lstStyle/>
            <a:p>
              <a:pPr algn="ctr"/>
              <a:r>
                <a:rPr lang="en-ZA" sz="2400" b="1" dirty="0">
                  <a:solidFill>
                    <a:srgbClr val="FFFFFF"/>
                  </a:solidFill>
                </a:rPr>
                <a:t>Causes of the challenges:</a:t>
              </a:r>
            </a:p>
          </p:txBody>
        </p:sp>
        <p:sp>
          <p:nvSpPr>
            <p:cNvPr id="9" name="TextBox 8"/>
            <p:cNvSpPr txBox="1"/>
            <p:nvPr/>
          </p:nvSpPr>
          <p:spPr>
            <a:xfrm>
              <a:off x="3789232" y="615324"/>
              <a:ext cx="1725747" cy="1200329"/>
            </a:xfrm>
            <a:prstGeom prst="rect">
              <a:avLst/>
            </a:prstGeom>
            <a:noFill/>
          </p:spPr>
          <p:txBody>
            <a:bodyPr wrap="square" rtlCol="0">
              <a:spAutoFit/>
            </a:bodyPr>
            <a:lstStyle/>
            <a:p>
              <a:pPr algn="ctr"/>
              <a:r>
                <a:rPr lang="en-ZA" sz="1800" dirty="0" smtClean="0">
                  <a:solidFill>
                    <a:schemeClr val="bg1"/>
                  </a:solidFill>
                </a:rPr>
                <a:t>Complex Policies &amp; Tedious Processes</a:t>
              </a:r>
              <a:endParaRPr lang="en-US" sz="1800" dirty="0">
                <a:solidFill>
                  <a:schemeClr val="bg1"/>
                </a:solidFill>
              </a:endParaRPr>
            </a:p>
          </p:txBody>
        </p:sp>
        <p:sp>
          <p:nvSpPr>
            <p:cNvPr id="10" name="TextBox 9"/>
            <p:cNvSpPr txBox="1"/>
            <p:nvPr/>
          </p:nvSpPr>
          <p:spPr>
            <a:xfrm>
              <a:off x="3306633" y="2482223"/>
              <a:ext cx="1710930" cy="646331"/>
            </a:xfrm>
            <a:prstGeom prst="rect">
              <a:avLst/>
            </a:prstGeom>
            <a:noFill/>
          </p:spPr>
          <p:txBody>
            <a:bodyPr wrap="square" rtlCol="0">
              <a:spAutoFit/>
            </a:bodyPr>
            <a:lstStyle/>
            <a:p>
              <a:pPr algn="ctr"/>
              <a:r>
                <a:rPr lang="en-ZA" sz="1800" dirty="0" smtClean="0">
                  <a:solidFill>
                    <a:schemeClr val="bg1"/>
                  </a:solidFill>
                </a:rPr>
                <a:t>Lack of Integrated MIS</a:t>
              </a:r>
              <a:endParaRPr lang="en-US" sz="1800" dirty="0">
                <a:solidFill>
                  <a:schemeClr val="bg1"/>
                </a:solidFill>
              </a:endParaRPr>
            </a:p>
          </p:txBody>
        </p:sp>
        <p:sp>
          <p:nvSpPr>
            <p:cNvPr id="11" name="TextBox 10"/>
            <p:cNvSpPr txBox="1"/>
            <p:nvPr/>
          </p:nvSpPr>
          <p:spPr>
            <a:xfrm>
              <a:off x="2157283" y="3756457"/>
              <a:ext cx="1710930" cy="1077218"/>
            </a:xfrm>
            <a:prstGeom prst="rect">
              <a:avLst/>
            </a:prstGeom>
            <a:noFill/>
          </p:spPr>
          <p:txBody>
            <a:bodyPr wrap="square" rtlCol="0">
              <a:spAutoFit/>
            </a:bodyPr>
            <a:lstStyle/>
            <a:p>
              <a:pPr algn="ctr"/>
              <a:r>
                <a:rPr lang="en-ZA" sz="1600" dirty="0" smtClean="0">
                  <a:solidFill>
                    <a:schemeClr val="bg1"/>
                  </a:solidFill>
                </a:rPr>
                <a:t>Organisational Design (individuals and not businesses)</a:t>
              </a:r>
              <a:endParaRPr lang="en-US" sz="1600" dirty="0">
                <a:solidFill>
                  <a:schemeClr val="bg1"/>
                </a:solidFill>
              </a:endParaRPr>
            </a:p>
          </p:txBody>
        </p:sp>
        <p:sp>
          <p:nvSpPr>
            <p:cNvPr id="12" name="TextBox 11"/>
            <p:cNvSpPr txBox="1"/>
            <p:nvPr/>
          </p:nvSpPr>
          <p:spPr>
            <a:xfrm>
              <a:off x="382062" y="3866525"/>
              <a:ext cx="1840047" cy="1200329"/>
            </a:xfrm>
            <a:prstGeom prst="rect">
              <a:avLst/>
            </a:prstGeom>
            <a:noFill/>
          </p:spPr>
          <p:txBody>
            <a:bodyPr wrap="square" rtlCol="0">
              <a:spAutoFit/>
            </a:bodyPr>
            <a:lstStyle/>
            <a:p>
              <a:pPr algn="ctr"/>
              <a:r>
                <a:rPr lang="en-ZA" sz="1800" dirty="0" smtClean="0">
                  <a:solidFill>
                    <a:schemeClr val="bg1"/>
                  </a:solidFill>
                </a:rPr>
                <a:t>Mediocre Judgment </a:t>
              </a:r>
              <a:br>
                <a:rPr lang="en-ZA" sz="1800" dirty="0" smtClean="0">
                  <a:solidFill>
                    <a:schemeClr val="bg1"/>
                  </a:solidFill>
                </a:rPr>
              </a:br>
              <a:r>
                <a:rPr lang="en-ZA" sz="1800" dirty="0" smtClean="0">
                  <a:solidFill>
                    <a:schemeClr val="bg1"/>
                  </a:solidFill>
                </a:rPr>
                <a:t>during Amalgamation</a:t>
              </a:r>
              <a:endParaRPr lang="en-US" sz="1800" dirty="0">
                <a:solidFill>
                  <a:schemeClr val="bg1"/>
                </a:solidFill>
              </a:endParaRPr>
            </a:p>
          </p:txBody>
        </p:sp>
      </p:grpSp>
      <p:sp>
        <p:nvSpPr>
          <p:cNvPr id="13" name="TextBox 12"/>
          <p:cNvSpPr txBox="1"/>
          <p:nvPr/>
        </p:nvSpPr>
        <p:spPr>
          <a:xfrm>
            <a:off x="9168977" y="4489189"/>
            <a:ext cx="2016194" cy="830997"/>
          </a:xfrm>
          <a:prstGeom prst="rect">
            <a:avLst/>
          </a:prstGeom>
          <a:noFill/>
        </p:spPr>
        <p:txBody>
          <a:bodyPr wrap="square" rtlCol="0">
            <a:spAutoFit/>
          </a:bodyPr>
          <a:lstStyle/>
          <a:p>
            <a:pPr algn="ctr"/>
            <a:r>
              <a:rPr lang="en-ZA" sz="2400" b="1" dirty="0" smtClean="0">
                <a:solidFill>
                  <a:srgbClr val="FFFFFF"/>
                </a:solidFill>
              </a:rPr>
              <a:t>Potential Risks:</a:t>
            </a:r>
            <a:endParaRPr lang="en-ZA" sz="2400" b="1" dirty="0">
              <a:solidFill>
                <a:srgbClr val="FFFFFF"/>
              </a:solidFill>
            </a:endParaRPr>
          </a:p>
        </p:txBody>
      </p:sp>
      <p:sp>
        <p:nvSpPr>
          <p:cNvPr id="14" name="TextBox 13"/>
          <p:cNvSpPr txBox="1"/>
          <p:nvPr/>
        </p:nvSpPr>
        <p:spPr>
          <a:xfrm>
            <a:off x="9682172" y="1728098"/>
            <a:ext cx="1840047" cy="923330"/>
          </a:xfrm>
          <a:prstGeom prst="rect">
            <a:avLst/>
          </a:prstGeom>
          <a:noFill/>
        </p:spPr>
        <p:txBody>
          <a:bodyPr wrap="square" rtlCol="0">
            <a:spAutoFit/>
          </a:bodyPr>
          <a:lstStyle/>
          <a:p>
            <a:pPr algn="ctr"/>
            <a:r>
              <a:rPr lang="en-ZA" sz="1800" dirty="0" smtClean="0">
                <a:solidFill>
                  <a:schemeClr val="bg1"/>
                </a:solidFill>
              </a:rPr>
              <a:t>Consecutive Audit Qualifications</a:t>
            </a:r>
            <a:endParaRPr lang="en-US" sz="1800" dirty="0">
              <a:solidFill>
                <a:schemeClr val="bg1"/>
              </a:solidFill>
            </a:endParaRPr>
          </a:p>
        </p:txBody>
      </p:sp>
      <p:sp>
        <p:nvSpPr>
          <p:cNvPr id="15" name="TextBox 14"/>
          <p:cNvSpPr txBox="1"/>
          <p:nvPr/>
        </p:nvSpPr>
        <p:spPr>
          <a:xfrm>
            <a:off x="8004387" y="1972802"/>
            <a:ext cx="1840047" cy="923330"/>
          </a:xfrm>
          <a:prstGeom prst="rect">
            <a:avLst/>
          </a:prstGeom>
          <a:noFill/>
        </p:spPr>
        <p:txBody>
          <a:bodyPr wrap="square" rtlCol="0">
            <a:spAutoFit/>
          </a:bodyPr>
          <a:lstStyle/>
          <a:p>
            <a:pPr algn="ctr"/>
            <a:r>
              <a:rPr lang="en-ZA" sz="1800" dirty="0" smtClean="0">
                <a:solidFill>
                  <a:schemeClr val="bg1"/>
                </a:solidFill>
              </a:rPr>
              <a:t>Poor quality of work, entangled in errors</a:t>
            </a:r>
            <a:endParaRPr lang="en-US" sz="1800" dirty="0">
              <a:solidFill>
                <a:schemeClr val="bg1"/>
              </a:solidFill>
            </a:endParaRPr>
          </a:p>
        </p:txBody>
      </p:sp>
      <p:sp>
        <p:nvSpPr>
          <p:cNvPr id="16" name="TextBox 15"/>
          <p:cNvSpPr txBox="1"/>
          <p:nvPr/>
        </p:nvSpPr>
        <p:spPr>
          <a:xfrm>
            <a:off x="6824014" y="3188480"/>
            <a:ext cx="1840047" cy="1077218"/>
          </a:xfrm>
          <a:prstGeom prst="rect">
            <a:avLst/>
          </a:prstGeom>
          <a:noFill/>
        </p:spPr>
        <p:txBody>
          <a:bodyPr wrap="square" rtlCol="0">
            <a:spAutoFit/>
          </a:bodyPr>
          <a:lstStyle/>
          <a:p>
            <a:pPr algn="ctr"/>
            <a:r>
              <a:rPr lang="en-ZA" sz="1600" dirty="0" smtClean="0">
                <a:solidFill>
                  <a:schemeClr val="bg1"/>
                </a:solidFill>
              </a:rPr>
              <a:t>High Stress in employees – Inefficient use of human resources</a:t>
            </a:r>
            <a:endParaRPr lang="en-US" sz="1600" dirty="0">
              <a:solidFill>
                <a:schemeClr val="bg1"/>
              </a:solidFill>
            </a:endParaRPr>
          </a:p>
        </p:txBody>
      </p:sp>
      <p:sp>
        <p:nvSpPr>
          <p:cNvPr id="17" name="TextBox 16"/>
          <p:cNvSpPr txBox="1"/>
          <p:nvPr/>
        </p:nvSpPr>
        <p:spPr>
          <a:xfrm>
            <a:off x="6347850" y="5089953"/>
            <a:ext cx="1840047" cy="923330"/>
          </a:xfrm>
          <a:prstGeom prst="rect">
            <a:avLst/>
          </a:prstGeom>
          <a:noFill/>
        </p:spPr>
        <p:txBody>
          <a:bodyPr wrap="square" rtlCol="0">
            <a:spAutoFit/>
          </a:bodyPr>
          <a:lstStyle/>
          <a:p>
            <a:pPr algn="ctr"/>
            <a:r>
              <a:rPr lang="en-ZA" sz="1800" dirty="0" smtClean="0">
                <a:solidFill>
                  <a:schemeClr val="bg1"/>
                </a:solidFill>
              </a:rPr>
              <a:t>Demoralised Customers &amp; Stakeholders</a:t>
            </a:r>
            <a:endParaRPr lang="en-US" sz="1800" dirty="0">
              <a:solidFill>
                <a:schemeClr val="bg1"/>
              </a:solidFill>
            </a:endParaRPr>
          </a:p>
        </p:txBody>
      </p:sp>
      <p:pic>
        <p:nvPicPr>
          <p:cNvPr id="18" name="Picture 17" descr="Untitled-3.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00380" y="3238510"/>
            <a:ext cx="1654387" cy="1879985"/>
          </a:xfrm>
          <a:prstGeom prst="rect">
            <a:avLst/>
          </a:prstGeom>
        </p:spPr>
      </p:pic>
      <p:sp>
        <p:nvSpPr>
          <p:cNvPr id="19" name="TextBox 18"/>
          <p:cNvSpPr txBox="1"/>
          <p:nvPr/>
        </p:nvSpPr>
        <p:spPr>
          <a:xfrm>
            <a:off x="5005734" y="3572619"/>
            <a:ext cx="1840047" cy="1200329"/>
          </a:xfrm>
          <a:prstGeom prst="rect">
            <a:avLst/>
          </a:prstGeom>
          <a:noFill/>
        </p:spPr>
        <p:txBody>
          <a:bodyPr wrap="square" rtlCol="0">
            <a:spAutoFit/>
          </a:bodyPr>
          <a:lstStyle/>
          <a:p>
            <a:pPr algn="ctr"/>
            <a:r>
              <a:rPr lang="en-ZA" sz="1800" dirty="0" smtClean="0">
                <a:solidFill>
                  <a:schemeClr val="bg1"/>
                </a:solidFill>
              </a:rPr>
              <a:t>SETA’s accreditation/ licensing not renewed</a:t>
            </a:r>
            <a:endParaRPr lang="en-US" sz="1800" dirty="0">
              <a:solidFill>
                <a:schemeClr val="bg1"/>
              </a:solidFill>
            </a:endParaRPr>
          </a:p>
        </p:txBody>
      </p:sp>
    </p:spTree>
    <p:extLst>
      <p:ext uri="{BB962C8B-B14F-4D97-AF65-F5344CB8AC3E}">
        <p14:creationId xmlns:p14="http://schemas.microsoft.com/office/powerpoint/2010/main" val="128346576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09823" y="174359"/>
            <a:ext cx="10972800" cy="1143000"/>
          </a:xfrm>
        </p:spPr>
        <p:txBody>
          <a:bodyPr/>
          <a:lstStyle/>
          <a:p>
            <a:r>
              <a:rPr lang="en-US" b="1" dirty="0" smtClean="0">
                <a:solidFill>
                  <a:schemeClr val="bg1"/>
                </a:solidFill>
              </a:rPr>
              <a:t>New Business Model</a:t>
            </a:r>
            <a:endParaRPr lang="en-US" b="1" dirty="0">
              <a:solidFill>
                <a:schemeClr val="bg1"/>
              </a:solidFill>
            </a:endParaRPr>
          </a:p>
        </p:txBody>
      </p:sp>
      <p:pic>
        <p:nvPicPr>
          <p:cNvPr id="4" name="Picture 3" descr="Untitled-4.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4794" y="3889247"/>
            <a:ext cx="10258526" cy="2856522"/>
          </a:xfrm>
          <a:prstGeom prst="rect">
            <a:avLst/>
          </a:prstGeom>
        </p:spPr>
      </p:pic>
      <p:sp>
        <p:nvSpPr>
          <p:cNvPr id="6" name="TextBox 5"/>
          <p:cNvSpPr txBox="1"/>
          <p:nvPr/>
        </p:nvSpPr>
        <p:spPr>
          <a:xfrm>
            <a:off x="963950" y="4894913"/>
            <a:ext cx="2520232" cy="830997"/>
          </a:xfrm>
          <a:prstGeom prst="rect">
            <a:avLst/>
          </a:prstGeom>
          <a:noFill/>
        </p:spPr>
        <p:txBody>
          <a:bodyPr wrap="square" rtlCol="0">
            <a:spAutoFit/>
          </a:bodyPr>
          <a:lstStyle/>
          <a:p>
            <a:pPr algn="ctr"/>
            <a:r>
              <a:rPr lang="en-ZA" sz="2400" dirty="0">
                <a:solidFill>
                  <a:schemeClr val="bg1"/>
                </a:solidFill>
              </a:rPr>
              <a:t>Address the Challenges</a:t>
            </a:r>
            <a:endParaRPr lang="en-US" sz="2400" dirty="0">
              <a:solidFill>
                <a:schemeClr val="bg1"/>
              </a:solidFill>
            </a:endParaRPr>
          </a:p>
        </p:txBody>
      </p:sp>
      <p:sp>
        <p:nvSpPr>
          <p:cNvPr id="2" name="Content Placeholder 1"/>
          <p:cNvSpPr>
            <a:spLocks noGrp="1"/>
          </p:cNvSpPr>
          <p:nvPr>
            <p:ph idx="1"/>
          </p:nvPr>
        </p:nvSpPr>
        <p:spPr>
          <a:xfrm>
            <a:off x="651166" y="1095687"/>
            <a:ext cx="11069783" cy="2714518"/>
          </a:xfrm>
        </p:spPr>
        <p:txBody>
          <a:bodyPr>
            <a:noAutofit/>
          </a:bodyPr>
          <a:lstStyle/>
          <a:p>
            <a:r>
              <a:rPr lang="en-US" sz="2300" dirty="0"/>
              <a:t>During 2013/14, a new Business Model was developed by the CEO in consultation with the FP&amp;M SETA Board and industry stakeholders</a:t>
            </a:r>
          </a:p>
          <a:p>
            <a:r>
              <a:rPr lang="en-US" sz="2300" dirty="0"/>
              <a:t>Strategic goal underpinning the new Business Model - </a:t>
            </a:r>
          </a:p>
          <a:p>
            <a:pPr lvl="1"/>
            <a:r>
              <a:rPr lang="en-US" sz="2300" dirty="0"/>
              <a:t>High performing organisation with an effective institutional capacity delivering on innovation, efficiencies, improved productivity and ameliorated financial management with an eye for cost reduction, efficient business model and credible </a:t>
            </a:r>
            <a:r>
              <a:rPr lang="en-US" sz="2300" dirty="0" smtClean="0"/>
              <a:t>processes</a:t>
            </a:r>
            <a:endParaRPr lang="en-US" sz="2300" dirty="0"/>
          </a:p>
        </p:txBody>
      </p:sp>
      <p:sp>
        <p:nvSpPr>
          <p:cNvPr id="7" name="TextBox 6"/>
          <p:cNvSpPr txBox="1"/>
          <p:nvPr/>
        </p:nvSpPr>
        <p:spPr>
          <a:xfrm>
            <a:off x="4837633" y="4412279"/>
            <a:ext cx="2520232" cy="1938992"/>
          </a:xfrm>
          <a:prstGeom prst="rect">
            <a:avLst/>
          </a:prstGeom>
          <a:noFill/>
        </p:spPr>
        <p:txBody>
          <a:bodyPr wrap="square" rtlCol="0">
            <a:spAutoFit/>
          </a:bodyPr>
          <a:lstStyle/>
          <a:p>
            <a:pPr algn="ctr"/>
            <a:r>
              <a:rPr lang="en-ZA" sz="2400" dirty="0" smtClean="0">
                <a:solidFill>
                  <a:schemeClr val="bg1"/>
                </a:solidFill>
              </a:rPr>
              <a:t>Implement </a:t>
            </a:r>
          </a:p>
          <a:p>
            <a:pPr algn="ctr"/>
            <a:r>
              <a:rPr lang="en-ZA" sz="2400" dirty="0" smtClean="0">
                <a:solidFill>
                  <a:schemeClr val="bg1"/>
                </a:solidFill>
              </a:rPr>
              <a:t>turn-around strategies to increase efficiencies</a:t>
            </a:r>
            <a:endParaRPr lang="en-US" sz="2400" dirty="0">
              <a:solidFill>
                <a:schemeClr val="bg1"/>
              </a:solidFill>
            </a:endParaRPr>
          </a:p>
        </p:txBody>
      </p:sp>
      <p:sp>
        <p:nvSpPr>
          <p:cNvPr id="8" name="TextBox 7"/>
          <p:cNvSpPr txBox="1"/>
          <p:nvPr/>
        </p:nvSpPr>
        <p:spPr>
          <a:xfrm>
            <a:off x="8696548" y="4372693"/>
            <a:ext cx="2520232" cy="1938992"/>
          </a:xfrm>
          <a:prstGeom prst="rect">
            <a:avLst/>
          </a:prstGeom>
          <a:noFill/>
        </p:spPr>
        <p:txBody>
          <a:bodyPr wrap="square" rtlCol="0">
            <a:spAutoFit/>
          </a:bodyPr>
          <a:lstStyle/>
          <a:p>
            <a:pPr algn="ctr"/>
            <a:r>
              <a:rPr lang="en-US" sz="2400" dirty="0">
                <a:solidFill>
                  <a:srgbClr val="FFFFFF"/>
                </a:solidFill>
              </a:rPr>
              <a:t>Increase </a:t>
            </a:r>
            <a:r>
              <a:rPr lang="en-US" sz="2400" dirty="0" smtClean="0">
                <a:solidFill>
                  <a:srgbClr val="FFFFFF"/>
                </a:solidFill>
              </a:rPr>
              <a:t>performance - </a:t>
            </a:r>
            <a:r>
              <a:rPr lang="en-US" sz="2400" dirty="0">
                <a:solidFill>
                  <a:srgbClr val="FFFFFF"/>
                </a:solidFill>
              </a:rPr>
              <a:t>in addressing the </a:t>
            </a:r>
            <a:br>
              <a:rPr lang="en-US" sz="2400" dirty="0">
                <a:solidFill>
                  <a:srgbClr val="FFFFFF"/>
                </a:solidFill>
              </a:rPr>
            </a:br>
            <a:r>
              <a:rPr lang="en-US" sz="2400" dirty="0">
                <a:solidFill>
                  <a:srgbClr val="FFFFFF"/>
                </a:solidFill>
              </a:rPr>
              <a:t>critical and scarce skills </a:t>
            </a:r>
          </a:p>
        </p:txBody>
      </p:sp>
      <p:cxnSp>
        <p:nvCxnSpPr>
          <p:cNvPr id="10" name="Straight Connector 9"/>
          <p:cNvCxnSpPr/>
          <p:nvPr/>
        </p:nvCxnSpPr>
        <p:spPr>
          <a:xfrm>
            <a:off x="4119992" y="3765900"/>
            <a:ext cx="0" cy="2141394"/>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8008441" y="3770617"/>
            <a:ext cx="0" cy="2141394"/>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028995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1166" y="1095687"/>
            <a:ext cx="11069783" cy="840691"/>
          </a:xfrm>
        </p:spPr>
        <p:txBody>
          <a:bodyPr>
            <a:noAutofit/>
          </a:bodyPr>
          <a:lstStyle/>
          <a:p>
            <a:r>
              <a:rPr lang="en-US" sz="2400" dirty="0"/>
              <a:t>The New Business Model </a:t>
            </a:r>
            <a:r>
              <a:rPr lang="en-US" sz="2400" dirty="0" smtClean="0"/>
              <a:t>was </a:t>
            </a:r>
            <a:r>
              <a:rPr lang="en-US" sz="2400" dirty="0"/>
              <a:t>i</a:t>
            </a:r>
            <a:r>
              <a:rPr lang="en-US" sz="2400" dirty="0" smtClean="0"/>
              <a:t>mplemented </a:t>
            </a:r>
            <a:r>
              <a:rPr lang="en-US" sz="2400" dirty="0"/>
              <a:t>w</a:t>
            </a:r>
            <a:r>
              <a:rPr lang="en-US" sz="2400" dirty="0" smtClean="0"/>
              <a:t>ith </a:t>
            </a:r>
            <a:r>
              <a:rPr lang="en-US" sz="2400" dirty="0"/>
              <a:t>e</a:t>
            </a:r>
            <a:r>
              <a:rPr lang="en-US" sz="2400" dirty="0" smtClean="0"/>
              <a:t>ffect </a:t>
            </a:r>
            <a:r>
              <a:rPr lang="en-US" sz="2400" dirty="0"/>
              <a:t>f</a:t>
            </a:r>
            <a:r>
              <a:rPr lang="en-US" sz="2400" dirty="0" smtClean="0"/>
              <a:t>rom </a:t>
            </a:r>
            <a:r>
              <a:rPr lang="en-US" sz="2400" dirty="0"/>
              <a:t>April 2014 and Key Focus Strategies </a:t>
            </a:r>
            <a:r>
              <a:rPr lang="en-US" sz="2400" dirty="0" smtClean="0"/>
              <a:t>included </a:t>
            </a:r>
            <a:r>
              <a:rPr lang="en-US" sz="2400" dirty="0"/>
              <a:t>- </a:t>
            </a:r>
          </a:p>
          <a:p>
            <a:pPr marL="0" indent="0">
              <a:buNone/>
            </a:pPr>
            <a:endParaRPr lang="en-US" sz="2400" dirty="0"/>
          </a:p>
        </p:txBody>
      </p:sp>
      <p:sp>
        <p:nvSpPr>
          <p:cNvPr id="5" name="Title 1"/>
          <p:cNvSpPr>
            <a:spLocks noGrp="1"/>
          </p:cNvSpPr>
          <p:nvPr>
            <p:ph type="title"/>
          </p:nvPr>
        </p:nvSpPr>
        <p:spPr>
          <a:xfrm>
            <a:off x="1109823" y="174359"/>
            <a:ext cx="10972800" cy="1143000"/>
          </a:xfrm>
        </p:spPr>
        <p:txBody>
          <a:bodyPr/>
          <a:lstStyle/>
          <a:p>
            <a:r>
              <a:rPr lang="en-US" b="1" dirty="0" smtClean="0">
                <a:solidFill>
                  <a:schemeClr val="bg1"/>
                </a:solidFill>
              </a:rPr>
              <a:t>New Business Model</a:t>
            </a:r>
            <a:endParaRPr lang="en-US" b="1" dirty="0">
              <a:solidFill>
                <a:schemeClr val="bg1"/>
              </a:solidFill>
            </a:endParaRPr>
          </a:p>
        </p:txBody>
      </p:sp>
      <p:pic>
        <p:nvPicPr>
          <p:cNvPr id="4" name="Picture 3" descr="Image-5.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99419" y="2010238"/>
            <a:ext cx="8910558" cy="4032576"/>
          </a:xfrm>
          <a:prstGeom prst="rect">
            <a:avLst/>
          </a:prstGeom>
        </p:spPr>
      </p:pic>
    </p:spTree>
    <p:extLst>
      <p:ext uri="{BB962C8B-B14F-4D97-AF65-F5344CB8AC3E}">
        <p14:creationId xmlns:p14="http://schemas.microsoft.com/office/powerpoint/2010/main" val="231264476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5408</TotalTime>
  <Words>2357</Words>
  <Application>Microsoft Office PowerPoint</Application>
  <PresentationFormat>Widescreen</PresentationFormat>
  <Paragraphs>318</Paragraphs>
  <Slides>34</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Arial</vt:lpstr>
      <vt:lpstr>Calibri</vt:lpstr>
      <vt:lpstr>Times New Roman</vt:lpstr>
      <vt:lpstr>Wingdings</vt:lpstr>
      <vt:lpstr>1_Office Theme</vt:lpstr>
      <vt:lpstr>2_Office Theme</vt:lpstr>
      <vt:lpstr>PowerPoint Presentation</vt:lpstr>
      <vt:lpstr>Vision &amp; Mission</vt:lpstr>
      <vt:lpstr>Introduction</vt:lpstr>
      <vt:lpstr>Introduction</vt:lpstr>
      <vt:lpstr>Scope of the FP&amp;M SETA</vt:lpstr>
      <vt:lpstr>Business Challenges</vt:lpstr>
      <vt:lpstr>Business Challenges</vt:lpstr>
      <vt:lpstr>New Business Model</vt:lpstr>
      <vt:lpstr>New Business Model</vt:lpstr>
      <vt:lpstr>Mandate</vt:lpstr>
      <vt:lpstr>Organisational Values</vt:lpstr>
      <vt:lpstr>Financial Performance</vt:lpstr>
      <vt:lpstr>Financial Performance</vt:lpstr>
      <vt:lpstr>Performance Trends</vt:lpstr>
      <vt:lpstr>Performance Trends</vt:lpstr>
      <vt:lpstr>Performance Trends</vt:lpstr>
      <vt:lpstr>PowerPoint Presentation</vt:lpstr>
      <vt:lpstr>PowerPoint Presentation</vt:lpstr>
      <vt:lpstr>Flagship Project – Fashion Design</vt:lpstr>
      <vt:lpstr>Flagship Project – Qualifications  Development</vt:lpstr>
      <vt:lpstr>Flagship Project – Richmond-  Indaleni Skills Centre</vt:lpstr>
      <vt:lpstr>Flagship Project – SAGDA Internship  Partnership</vt:lpstr>
      <vt:lpstr>Flagship Project – Clothing SMME  Training in KZN &amp; Western Cape</vt:lpstr>
      <vt:lpstr>Flagship Project – International Leadership Development Programme</vt:lpstr>
      <vt:lpstr>Flagship Project – Ndimase Trading  Disability Project</vt:lpstr>
      <vt:lpstr>QCTO Update</vt:lpstr>
      <vt:lpstr>QCTO Update</vt:lpstr>
      <vt:lpstr>QCTO Update</vt:lpstr>
      <vt:lpstr>Research and Skills Planning</vt:lpstr>
      <vt:lpstr>Research and Skills Planning</vt:lpstr>
      <vt:lpstr>Stakeholder Perceptions</vt:lpstr>
      <vt:lpstr>Forward Looking Plan</vt:lpstr>
      <vt:lpstr>Contact Details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Lizzie Mabotja</dc:creator>
  <cp:lastModifiedBy>Elmine Baumann</cp:lastModifiedBy>
  <cp:revision>274</cp:revision>
  <dcterms:created xsi:type="dcterms:W3CDTF">2015-07-07T11:00:19Z</dcterms:created>
  <dcterms:modified xsi:type="dcterms:W3CDTF">2016-01-21T11:42:06Z</dcterms:modified>
</cp:coreProperties>
</file>